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72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4F8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1170" y="-1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7.wmf"/><Relationship Id="rId7" Type="http://schemas.openxmlformats.org/officeDocument/2006/relationships/image" Target="../media/image31.wmf"/><Relationship Id="rId2" Type="http://schemas.openxmlformats.org/officeDocument/2006/relationships/image" Target="../media/image26.wmf"/><Relationship Id="rId1" Type="http://schemas.openxmlformats.org/officeDocument/2006/relationships/image" Target="../media/image25.wmf"/><Relationship Id="rId6" Type="http://schemas.openxmlformats.org/officeDocument/2006/relationships/image" Target="../media/image30.wmf"/><Relationship Id="rId5" Type="http://schemas.openxmlformats.org/officeDocument/2006/relationships/image" Target="../media/image29.wmf"/><Relationship Id="rId4" Type="http://schemas.openxmlformats.org/officeDocument/2006/relationships/image" Target="../media/image2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11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1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32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38.wmf"/><Relationship Id="rId2" Type="http://schemas.openxmlformats.org/officeDocument/2006/relationships/image" Target="../media/image37.wmf"/><Relationship Id="rId1" Type="http://schemas.openxmlformats.org/officeDocument/2006/relationships/image" Target="../media/image36.wmf"/><Relationship Id="rId6" Type="http://schemas.openxmlformats.org/officeDocument/2006/relationships/image" Target="../media/image41.emf"/><Relationship Id="rId5" Type="http://schemas.openxmlformats.org/officeDocument/2006/relationships/image" Target="../media/image40.wmf"/><Relationship Id="rId4" Type="http://schemas.openxmlformats.org/officeDocument/2006/relationships/image" Target="../media/image3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44.wmf"/><Relationship Id="rId2" Type="http://schemas.openxmlformats.org/officeDocument/2006/relationships/image" Target="../media/image43.wmf"/><Relationship Id="rId1" Type="http://schemas.openxmlformats.org/officeDocument/2006/relationships/image" Target="../media/image42.wmf"/><Relationship Id="rId6" Type="http://schemas.openxmlformats.org/officeDocument/2006/relationships/image" Target="../media/image47.emf"/><Relationship Id="rId5" Type="http://schemas.openxmlformats.org/officeDocument/2006/relationships/image" Target="../media/image46.wmf"/><Relationship Id="rId4" Type="http://schemas.openxmlformats.org/officeDocument/2006/relationships/image" Target="../media/image45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wmf"/><Relationship Id="rId1" Type="http://schemas.openxmlformats.org/officeDocument/2006/relationships/image" Target="../media/image10.wmf"/><Relationship Id="rId4" Type="http://schemas.openxmlformats.org/officeDocument/2006/relationships/image" Target="../media/image13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82FCC08-B034-458E-904F-83C6452231F3}" type="datetimeFigureOut">
              <a:rPr lang="en-GB" smtClean="0"/>
              <a:t>27/01/2013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0CBB82-A7ED-41A6-8F15-F60C31F0B2E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735623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0CBB82-A7ED-41A6-8F15-F60C31F0B2EB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617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1/27/2013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23.wmf"/><Relationship Id="rId4" Type="http://schemas.openxmlformats.org/officeDocument/2006/relationships/oleObject" Target="../embeddings/oleObject1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20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3.bin"/><Relationship Id="rId13" Type="http://schemas.openxmlformats.org/officeDocument/2006/relationships/image" Target="../media/image29.wmf"/><Relationship Id="rId3" Type="http://schemas.openxmlformats.org/officeDocument/2006/relationships/image" Target="../media/image17.jpeg"/><Relationship Id="rId7" Type="http://schemas.openxmlformats.org/officeDocument/2006/relationships/image" Target="../media/image26.wmf"/><Relationship Id="rId12" Type="http://schemas.openxmlformats.org/officeDocument/2006/relationships/oleObject" Target="../embeddings/oleObject25.bin"/><Relationship Id="rId17" Type="http://schemas.openxmlformats.org/officeDocument/2006/relationships/image" Target="../media/image31.wmf"/><Relationship Id="rId2" Type="http://schemas.openxmlformats.org/officeDocument/2006/relationships/slideLayout" Target="../slideLayouts/slideLayout1.xml"/><Relationship Id="rId16" Type="http://schemas.openxmlformats.org/officeDocument/2006/relationships/oleObject" Target="../embeddings/oleObject27.bin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oleObject22.bin"/><Relationship Id="rId11" Type="http://schemas.openxmlformats.org/officeDocument/2006/relationships/image" Target="../media/image28.wmf"/><Relationship Id="rId5" Type="http://schemas.openxmlformats.org/officeDocument/2006/relationships/image" Target="../media/image25.wmf"/><Relationship Id="rId15" Type="http://schemas.openxmlformats.org/officeDocument/2006/relationships/image" Target="../media/image30.wmf"/><Relationship Id="rId10" Type="http://schemas.openxmlformats.org/officeDocument/2006/relationships/oleObject" Target="../embeddings/oleObject24.bin"/><Relationship Id="rId4" Type="http://schemas.openxmlformats.org/officeDocument/2006/relationships/oleObject" Target="../embeddings/oleObject21.bin"/><Relationship Id="rId9" Type="http://schemas.openxmlformats.org/officeDocument/2006/relationships/image" Target="../media/image27.wmf"/><Relationship Id="rId14" Type="http://schemas.openxmlformats.org/officeDocument/2006/relationships/oleObject" Target="../embeddings/oleObject26.bin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4.wmf"/><Relationship Id="rId4" Type="http://schemas.openxmlformats.org/officeDocument/2006/relationships/image" Target="../media/image11.wmf"/><Relationship Id="rId9" Type="http://schemas.openxmlformats.org/officeDocument/2006/relationships/oleObject" Target="../embeddings/oleObject3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9.e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4.vml"/><Relationship Id="rId6" Type="http://schemas.openxmlformats.org/officeDocument/2006/relationships/package" Target="../embeddings/Microsoft_Excel_Worksheet3.xlsx"/><Relationship Id="rId5" Type="http://schemas.openxmlformats.org/officeDocument/2006/relationships/image" Target="../media/image32.wmf"/><Relationship Id="rId4" Type="http://schemas.openxmlformats.org/officeDocument/2006/relationships/oleObject" Target="../embeddings/oleObject33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13" Type="http://schemas.openxmlformats.org/officeDocument/2006/relationships/package" Target="../embeddings/Microsoft_Excel_Worksheet4.xlsx"/><Relationship Id="rId3" Type="http://schemas.openxmlformats.org/officeDocument/2006/relationships/oleObject" Target="../embeddings/oleObject34.bin"/><Relationship Id="rId7" Type="http://schemas.openxmlformats.org/officeDocument/2006/relationships/oleObject" Target="../embeddings/oleObject36.bin"/><Relationship Id="rId12" Type="http://schemas.openxmlformats.org/officeDocument/2006/relationships/image" Target="../media/image40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37.wmf"/><Relationship Id="rId11" Type="http://schemas.openxmlformats.org/officeDocument/2006/relationships/oleObject" Target="../embeddings/oleObject38.bin"/><Relationship Id="rId5" Type="http://schemas.openxmlformats.org/officeDocument/2006/relationships/oleObject" Target="../embeddings/oleObject35.bin"/><Relationship Id="rId10" Type="http://schemas.openxmlformats.org/officeDocument/2006/relationships/image" Target="../media/image39.wmf"/><Relationship Id="rId4" Type="http://schemas.openxmlformats.org/officeDocument/2006/relationships/image" Target="../media/image36.wmf"/><Relationship Id="rId9" Type="http://schemas.openxmlformats.org/officeDocument/2006/relationships/oleObject" Target="../embeddings/oleObject37.bin"/><Relationship Id="rId14" Type="http://schemas.openxmlformats.org/officeDocument/2006/relationships/image" Target="../media/image41.emf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wmf"/><Relationship Id="rId13" Type="http://schemas.openxmlformats.org/officeDocument/2006/relationships/package" Target="../embeddings/Microsoft_Excel_Worksheet5.xlsx"/><Relationship Id="rId3" Type="http://schemas.openxmlformats.org/officeDocument/2006/relationships/oleObject" Target="../embeddings/oleObject39.bin"/><Relationship Id="rId7" Type="http://schemas.openxmlformats.org/officeDocument/2006/relationships/oleObject" Target="../embeddings/oleObject41.bin"/><Relationship Id="rId12" Type="http://schemas.openxmlformats.org/officeDocument/2006/relationships/image" Target="../media/image46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43.wmf"/><Relationship Id="rId11" Type="http://schemas.openxmlformats.org/officeDocument/2006/relationships/oleObject" Target="../embeddings/oleObject43.bin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5.wmf"/><Relationship Id="rId4" Type="http://schemas.openxmlformats.org/officeDocument/2006/relationships/image" Target="../media/image42.wmf"/><Relationship Id="rId9" Type="http://schemas.openxmlformats.org/officeDocument/2006/relationships/oleObject" Target="../embeddings/oleObject42.bin"/><Relationship Id="rId14" Type="http://schemas.openxmlformats.org/officeDocument/2006/relationships/image" Target="../media/image47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wmf"/><Relationship Id="rId4" Type="http://schemas.openxmlformats.org/officeDocument/2006/relationships/oleObject" Target="../embeddings/oleObject4.bin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6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emf"/><Relationship Id="rId5" Type="http://schemas.openxmlformats.org/officeDocument/2006/relationships/package" Target="../embeddings/Microsoft_Excel_Worksheet2.xlsx"/><Relationship Id="rId4" Type="http://schemas.openxmlformats.org/officeDocument/2006/relationships/image" Target="../media/image8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oleObject" Target="../embeddings/oleObject7.bin"/><Relationship Id="rId7" Type="http://schemas.openxmlformats.org/officeDocument/2006/relationships/oleObject" Target="../embeddings/oleObject9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1.wmf"/><Relationship Id="rId5" Type="http://schemas.openxmlformats.org/officeDocument/2006/relationships/oleObject" Target="../embeddings/oleObject8.bin"/><Relationship Id="rId10" Type="http://schemas.openxmlformats.org/officeDocument/2006/relationships/image" Target="../media/image13.wmf"/><Relationship Id="rId4" Type="http://schemas.openxmlformats.org/officeDocument/2006/relationships/image" Target="../media/image10.wmf"/><Relationship Id="rId9" Type="http://schemas.openxmlformats.org/officeDocument/2006/relationships/oleObject" Target="../embeddings/oleObject10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image" Target="../media/image17.jpeg"/><Relationship Id="rId7" Type="http://schemas.openxmlformats.org/officeDocument/2006/relationships/image" Target="../media/image15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11.bin"/><Relationship Id="rId9" Type="http://schemas.openxmlformats.org/officeDocument/2006/relationships/image" Target="../media/image16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19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5.bin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4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7" Type="http://schemas.openxmlformats.org/officeDocument/2006/relationships/image" Target="../media/image21.wmf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oleObject" Target="../embeddings/oleObject17.bin"/><Relationship Id="rId5" Type="http://schemas.openxmlformats.org/officeDocument/2006/relationships/image" Target="../media/image20.wmf"/><Relationship Id="rId4" Type="http://schemas.openxmlformats.org/officeDocument/2006/relationships/oleObject" Target="../embeddings/oleObject16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22.wmf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6800" y="1981200"/>
            <a:ext cx="5638800" cy="990600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Remember, any multiplication can be reversed in 2 ways, using division:</a:t>
            </a:r>
            <a:endParaRPr lang="en-GB" dirty="0" smtClean="0"/>
          </a:p>
          <a:p>
            <a:pPr algn="l"/>
            <a:endParaRPr lang="en-GB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3102918"/>
              </p:ext>
            </p:extLst>
          </p:nvPr>
        </p:nvGraphicFramePr>
        <p:xfrm>
          <a:off x="5486400" y="4495800"/>
          <a:ext cx="32639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4" name="Equation" r:id="rId3" imgW="952200" imgH="177480" progId="Equation.DSMT4">
                  <p:embed/>
                </p:oleObj>
              </mc:Choice>
              <mc:Fallback>
                <p:oleObj name="Equation" r:id="rId3" imgW="952200" imgH="17748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86400" y="4495800"/>
                        <a:ext cx="3263900" cy="6096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solidFill>
                          <a:schemeClr val="accent6">
                            <a:lumMod val="75000"/>
                          </a:schemeClr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33010982"/>
              </p:ext>
            </p:extLst>
          </p:nvPr>
        </p:nvGraphicFramePr>
        <p:xfrm>
          <a:off x="1143000" y="3200400"/>
          <a:ext cx="3657600" cy="6809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5" name="Equation" r:id="rId5" imgW="1091880" imgH="203040" progId="Equation.DSMT4">
                  <p:embed/>
                </p:oleObj>
              </mc:Choice>
              <mc:Fallback>
                <p:oleObj name="Equation" r:id="rId5" imgW="1091880" imgH="20304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3200400"/>
                        <a:ext cx="3657600" cy="680952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 w="9525">
                        <a:solidFill>
                          <a:srgbClr val="E46C0A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2608384"/>
              </p:ext>
            </p:extLst>
          </p:nvPr>
        </p:nvGraphicFramePr>
        <p:xfrm>
          <a:off x="1600200" y="5867400"/>
          <a:ext cx="4003675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66" name="Equation" r:id="rId7" imgW="1168200" imgH="177480" progId="Equation.DSMT4">
                  <p:embed/>
                </p:oleObj>
              </mc:Choice>
              <mc:Fallback>
                <p:oleObj name="Equation" r:id="rId7" imgW="116820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5867400"/>
                        <a:ext cx="4003675" cy="609600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 w="9525">
                        <a:solidFill>
                          <a:srgbClr val="E46C0A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2006031"/>
              </p:ext>
            </p:extLst>
          </p:nvPr>
        </p:nvGraphicFramePr>
        <p:xfrm>
          <a:off x="2743200" y="4191000"/>
          <a:ext cx="1905000" cy="1143000"/>
        </p:xfrm>
        <a:graphic>
          <a:graphicData uri="http://schemas.openxmlformats.org/drawingml/2006/table">
            <a:tbl>
              <a:tblPr/>
              <a:tblGrid>
                <a:gridCol w="476250"/>
                <a:gridCol w="476250"/>
                <a:gridCol w="476250"/>
                <a:gridCol w="476250"/>
              </a:tblGrid>
              <a:tr h="37475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74754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  <a:tr h="393492"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</a:tr>
            </a:tbl>
          </a:graphicData>
        </a:graphic>
      </p:graphicFrame>
      <p:sp>
        <p:nvSpPr>
          <p:cNvPr id="11" name="Horizontal Scroll 10"/>
          <p:cNvSpPr/>
          <p:nvPr/>
        </p:nvSpPr>
        <p:spPr>
          <a:xfrm>
            <a:off x="1744639" y="152400"/>
            <a:ext cx="5943600" cy="1676400"/>
          </a:xfrm>
          <a:prstGeom prst="horizontalScrol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3600" dirty="0">
                <a:latin typeface="Corbel" pitchFamily="34" charset="0"/>
              </a:rPr>
              <a:t>Long multiplication</a:t>
            </a:r>
            <a:br>
              <a:rPr lang="en-GB" sz="3600" dirty="0">
                <a:latin typeface="Corbel" pitchFamily="34" charset="0"/>
              </a:rPr>
            </a:br>
            <a:r>
              <a:rPr lang="en-GB" sz="3600" dirty="0">
                <a:latin typeface="Corbel" pitchFamily="34" charset="0"/>
              </a:rPr>
              <a:t>Long division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1671313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3664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Long division (1 digit example)</a:t>
            </a:r>
            <a:endParaRPr lang="en-GB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6037877"/>
              </p:ext>
            </p:extLst>
          </p:nvPr>
        </p:nvGraphicFramePr>
        <p:xfrm>
          <a:off x="1692275" y="1219200"/>
          <a:ext cx="1431925" cy="3268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4" imgW="583920" imgH="1307880" progId="Equation.DSMT4">
                  <p:embed/>
                </p:oleObj>
              </mc:Choice>
              <mc:Fallback>
                <p:oleObj name="Equation" r:id="rId4" imgW="583920" imgH="13078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219200"/>
                        <a:ext cx="1431925" cy="3268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ular Callout 14"/>
          <p:cNvSpPr/>
          <p:nvPr/>
        </p:nvSpPr>
        <p:spPr>
          <a:xfrm>
            <a:off x="4267200" y="3186127"/>
            <a:ext cx="4038600" cy="1400145"/>
          </a:xfrm>
          <a:prstGeom prst="wedgeRoundRectCallout">
            <a:avLst>
              <a:gd name="adj1" fmla="val -75240"/>
              <a:gd name="adj2" fmla="val -17429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600×3=1800  (less than 1854, OK) 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but 700×3=2100 would be </a:t>
            </a:r>
            <a:r>
              <a:rPr lang="en-GB" u="sng" dirty="0" smtClean="0">
                <a:solidFill>
                  <a:schemeClr val="tx1"/>
                </a:solidFill>
              </a:rPr>
              <a:t>too big</a:t>
            </a:r>
            <a:endParaRPr lang="en-GB" u="sng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11088" y="27432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711088" y="38862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Right Arrow 13"/>
          <p:cNvSpPr/>
          <p:nvPr/>
        </p:nvSpPr>
        <p:spPr>
          <a:xfrm>
            <a:off x="5728648" y="5486400"/>
            <a:ext cx="3186752" cy="1371600"/>
          </a:xfrm>
          <a:prstGeom prst="rightArrow">
            <a:avLst>
              <a:gd name="adj1" fmla="val 48908"/>
              <a:gd name="adj2" fmla="val 589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Carry on…</a:t>
            </a:r>
            <a:endParaRPr lang="en-GB" sz="2000" i="1" u="sng" dirty="0"/>
          </a:p>
        </p:txBody>
      </p:sp>
    </p:spTree>
    <p:extLst>
      <p:ext uri="{BB962C8B-B14F-4D97-AF65-F5344CB8AC3E}">
        <p14:creationId xmlns:p14="http://schemas.microsoft.com/office/powerpoint/2010/main" val="3199843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3664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Long division (1 digit example)</a:t>
            </a:r>
            <a:endParaRPr lang="en-GB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49788859"/>
              </p:ext>
            </p:extLst>
          </p:nvPr>
        </p:nvGraphicFramePr>
        <p:xfrm>
          <a:off x="1688342" y="1143000"/>
          <a:ext cx="1431925" cy="441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587" name="Equation" r:id="rId4" imgW="583920" imgH="1765080" progId="Equation.DSMT4">
                  <p:embed/>
                </p:oleObj>
              </mc:Choice>
              <mc:Fallback>
                <p:oleObj name="Equation" r:id="rId4" imgW="583920" imgH="1765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88342" y="1143000"/>
                        <a:ext cx="1431925" cy="4411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ular Callout 14"/>
          <p:cNvSpPr/>
          <p:nvPr/>
        </p:nvSpPr>
        <p:spPr>
          <a:xfrm>
            <a:off x="4343400" y="4191000"/>
            <a:ext cx="4038600" cy="1400145"/>
          </a:xfrm>
          <a:prstGeom prst="wedgeRoundRectCallout">
            <a:avLst>
              <a:gd name="adj1" fmla="val -75240"/>
              <a:gd name="adj2" fmla="val -17429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10×3=30  (less than 54, OK) 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but 20×3=60 would be </a:t>
            </a:r>
            <a:r>
              <a:rPr lang="en-GB" u="sng" dirty="0" smtClean="0">
                <a:solidFill>
                  <a:schemeClr val="tx1"/>
                </a:solidFill>
              </a:rPr>
              <a:t>too big</a:t>
            </a:r>
            <a:endParaRPr lang="en-GB" u="sng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11088" y="27432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711088" y="38862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59992" y="4971822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ight Arrow 15"/>
          <p:cNvSpPr/>
          <p:nvPr/>
        </p:nvSpPr>
        <p:spPr>
          <a:xfrm>
            <a:off x="5909481" y="5486400"/>
            <a:ext cx="3186752" cy="1371600"/>
          </a:xfrm>
          <a:prstGeom prst="rightArrow">
            <a:avLst>
              <a:gd name="adj1" fmla="val 48908"/>
              <a:gd name="adj2" fmla="val 58955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Carry on…</a:t>
            </a:r>
            <a:endParaRPr lang="en-GB" sz="2000" i="1" u="sng" dirty="0"/>
          </a:p>
        </p:txBody>
      </p:sp>
    </p:spTree>
    <p:extLst>
      <p:ext uri="{BB962C8B-B14F-4D97-AF65-F5344CB8AC3E}">
        <p14:creationId xmlns:p14="http://schemas.microsoft.com/office/powerpoint/2010/main" val="5411740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1524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Long division (1 digit example)</a:t>
            </a:r>
            <a:endParaRPr lang="en-GB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067256"/>
              </p:ext>
            </p:extLst>
          </p:nvPr>
        </p:nvGraphicFramePr>
        <p:xfrm>
          <a:off x="1615529" y="838200"/>
          <a:ext cx="1431925" cy="5554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5" name="Equation" r:id="rId4" imgW="583920" imgH="2222280" progId="Equation.DSMT4">
                  <p:embed/>
                </p:oleObj>
              </mc:Choice>
              <mc:Fallback>
                <p:oleObj name="Equation" r:id="rId4" imgW="583920" imgH="22222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15529" y="838200"/>
                        <a:ext cx="1431925" cy="5554663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ular Callout 14"/>
          <p:cNvSpPr/>
          <p:nvPr/>
        </p:nvSpPr>
        <p:spPr>
          <a:xfrm>
            <a:off x="3810000" y="4898354"/>
            <a:ext cx="2319551" cy="566494"/>
          </a:xfrm>
          <a:prstGeom prst="wedgeRoundRectCallout">
            <a:avLst>
              <a:gd name="adj1" fmla="val -75828"/>
              <a:gd name="adj2" fmla="val 69301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8×3=24  as required.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1711088" y="2411104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1711088" y="3572296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/>
        </p:nvCxnSpPr>
        <p:spPr>
          <a:xfrm>
            <a:off x="1711088" y="46482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1711088" y="57912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ounded Rectangular Callout 16"/>
          <p:cNvSpPr/>
          <p:nvPr/>
        </p:nvSpPr>
        <p:spPr>
          <a:xfrm>
            <a:off x="4267200" y="5638800"/>
            <a:ext cx="4038600" cy="852472"/>
          </a:xfrm>
          <a:prstGeom prst="wedgeRoundRectCallout">
            <a:avLst>
              <a:gd name="adj1" fmla="val -82337"/>
              <a:gd name="adj2" fmla="val -6222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Remainder 0 so we have finished.</a:t>
            </a:r>
            <a:endParaRPr lang="en-GB" dirty="0">
              <a:solidFill>
                <a:schemeClr val="tx1"/>
              </a:solidFill>
            </a:endParaRP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90454103"/>
              </p:ext>
            </p:extLst>
          </p:nvPr>
        </p:nvGraphicFramePr>
        <p:xfrm>
          <a:off x="4249003" y="990600"/>
          <a:ext cx="3657600" cy="64818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6" name="Equation" r:id="rId6" imgW="1002960" imgH="177480" progId="Equation.DSMT4">
                  <p:embed/>
                </p:oleObj>
              </mc:Choice>
              <mc:Fallback>
                <p:oleObj name="Equation" r:id="rId6" imgW="100296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49003" y="990600"/>
                        <a:ext cx="3657600" cy="648182"/>
                      </a:xfrm>
                      <a:prstGeom prst="rect">
                        <a:avLst/>
                      </a:prstGeom>
                      <a:solidFill>
                        <a:schemeClr val="accent1">
                          <a:lumMod val="20000"/>
                          <a:lumOff val="8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02134740"/>
              </p:ext>
            </p:extLst>
          </p:nvPr>
        </p:nvGraphicFramePr>
        <p:xfrm>
          <a:off x="0" y="1952505"/>
          <a:ext cx="1143000" cy="38056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7" name="Equation" r:id="rId8" imgW="533160" imgH="177480" progId="Equation.DSMT4">
                  <p:embed/>
                </p:oleObj>
              </mc:Choice>
              <mc:Fallback>
                <p:oleObj name="Equation" r:id="rId8" imgW="533160" imgH="1774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52505"/>
                        <a:ext cx="1143000" cy="380561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40000"/>
                          <a:lumOff val="60000"/>
                        </a:schemeClr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84983611"/>
              </p:ext>
            </p:extLst>
          </p:nvPr>
        </p:nvGraphicFramePr>
        <p:xfrm>
          <a:off x="122238" y="4233863"/>
          <a:ext cx="7889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8" name="Equation" r:id="rId10" imgW="368280" imgH="177480" progId="Equation.DSMT4">
                  <p:embed/>
                </p:oleObj>
              </mc:Choice>
              <mc:Fallback>
                <p:oleObj name="Equation" r:id="rId10" imgW="3682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238" y="4233863"/>
                        <a:ext cx="788987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Object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816319"/>
              </p:ext>
            </p:extLst>
          </p:nvPr>
        </p:nvGraphicFramePr>
        <p:xfrm>
          <a:off x="110531" y="3200400"/>
          <a:ext cx="97948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89" name="Equation" r:id="rId12" imgW="457200" imgH="177480" progId="Equation.DSMT4">
                  <p:embed/>
                </p:oleObj>
              </mc:Choice>
              <mc:Fallback>
                <p:oleObj name="Equation" r:id="rId12" imgW="457200" imgH="177480" progId="Equation.DSMT4">
                  <p:embed/>
                  <p:pic>
                    <p:nvPicPr>
                      <p:cNvPr id="0" name="Object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0531" y="3200400"/>
                        <a:ext cx="979487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" name="Object 1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29495124"/>
              </p:ext>
            </p:extLst>
          </p:nvPr>
        </p:nvGraphicFramePr>
        <p:xfrm>
          <a:off x="179433" y="5341960"/>
          <a:ext cx="6524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0" name="Equation" r:id="rId14" imgW="304560" imgH="177480" progId="Equation.DSMT4">
                  <p:embed/>
                </p:oleObj>
              </mc:Choice>
              <mc:Fallback>
                <p:oleObj name="Equation" r:id="rId14" imgW="304560" imgH="17748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9433" y="5341960"/>
                        <a:ext cx="652462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" name="Object 2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80929251"/>
              </p:ext>
            </p:extLst>
          </p:nvPr>
        </p:nvGraphicFramePr>
        <p:xfrm>
          <a:off x="3048000" y="2286000"/>
          <a:ext cx="3535339" cy="138191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91" name="Equation" r:id="rId16" imgW="1854000" imgH="711000" progId="Equation.DSMT4">
                  <p:embed/>
                </p:oleObj>
              </mc:Choice>
              <mc:Fallback>
                <p:oleObj name="Equation" r:id="rId16" imgW="1854000" imgH="71100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8000" y="2286000"/>
                        <a:ext cx="3535339" cy="138191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44022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Long division with a long divisor (a)</a:t>
            </a:r>
            <a:endParaRPr lang="en-GB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4916815"/>
              </p:ext>
            </p:extLst>
          </p:nvPr>
        </p:nvGraphicFramePr>
        <p:xfrm>
          <a:off x="3894078" y="1066801"/>
          <a:ext cx="4746684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1" name="Equation" r:id="rId3" imgW="1587240" imgH="177480" progId="Equation.DSMT4">
                  <p:embed/>
                </p:oleObj>
              </mc:Choice>
              <mc:Fallback>
                <p:oleObj name="Equation" r:id="rId3" imgW="1587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94078" y="1066801"/>
                        <a:ext cx="4746684" cy="5334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59405746"/>
              </p:ext>
            </p:extLst>
          </p:nvPr>
        </p:nvGraphicFramePr>
        <p:xfrm>
          <a:off x="1143000" y="1524000"/>
          <a:ext cx="2024063" cy="441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2" name="Equation" r:id="rId5" imgW="825480" imgH="1765080" progId="Equation.DSMT4">
                  <p:embed/>
                </p:oleObj>
              </mc:Choice>
              <mc:Fallback>
                <p:oleObj name="Equation" r:id="rId5" imgW="825480" imgH="1765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3000" y="1524000"/>
                        <a:ext cx="2024063" cy="441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828800" y="30480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828800" y="41910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81200" y="53340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36783349"/>
              </p:ext>
            </p:extLst>
          </p:nvPr>
        </p:nvGraphicFramePr>
        <p:xfrm>
          <a:off x="3957638" y="2590800"/>
          <a:ext cx="130651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3" name="Equation" r:id="rId7" imgW="609480" imgH="177480" progId="Equation.DSMT4">
                  <p:embed/>
                </p:oleObj>
              </mc:Choice>
              <mc:Fallback>
                <p:oleObj name="Equation" r:id="rId7" imgW="609480" imgH="177480" progId="Equation.DSMT4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7638" y="2590800"/>
                        <a:ext cx="1306512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5432770"/>
              </p:ext>
            </p:extLst>
          </p:nvPr>
        </p:nvGraphicFramePr>
        <p:xfrm>
          <a:off x="3967163" y="3657600"/>
          <a:ext cx="1143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4" name="Equation" r:id="rId9" imgW="533160" imgH="177480" progId="Equation.DSMT4">
                  <p:embed/>
                </p:oleObj>
              </mc:Choice>
              <mc:Fallback>
                <p:oleObj name="Equation" r:id="rId9" imgW="53316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7163" y="3657600"/>
                        <a:ext cx="1143000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3552492"/>
              </p:ext>
            </p:extLst>
          </p:nvPr>
        </p:nvGraphicFramePr>
        <p:xfrm>
          <a:off x="4114800" y="48006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45" name="Equation" r:id="rId11" imgW="444240" imgH="177480" progId="Equation.DSMT4">
                  <p:embed/>
                </p:oleObj>
              </mc:Choice>
              <mc:Fallback>
                <p:oleObj name="Equation" r:id="rId11" imgW="444240" imgH="17748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4800" y="4800600"/>
                        <a:ext cx="952500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6711446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9326409"/>
              </p:ext>
            </p:extLst>
          </p:nvPr>
        </p:nvGraphicFramePr>
        <p:xfrm>
          <a:off x="762000" y="1832768"/>
          <a:ext cx="2024063" cy="44116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0" name="Equation" r:id="rId4" imgW="825480" imgH="1765080" progId="Equation.DSMT4">
                  <p:embed/>
                </p:oleObj>
              </mc:Choice>
              <mc:Fallback>
                <p:oleObj name="Equation" r:id="rId4" imgW="825480" imgH="1765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832768"/>
                        <a:ext cx="2024063" cy="44116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447231" y="33528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447231" y="44958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500685" y="55626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5654795"/>
              </p:ext>
            </p:extLst>
          </p:nvPr>
        </p:nvGraphicFramePr>
        <p:xfrm>
          <a:off x="4610100" y="2064543"/>
          <a:ext cx="3948113" cy="3948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9701" name="Worksheet" r:id="rId6" imgW="1800131" imgH="1800309" progId="Excel.Sheet.12">
                  <p:embed/>
                </p:oleObj>
              </mc:Choice>
              <mc:Fallback>
                <p:oleObj name="Worksheet" r:id="rId6" imgW="1800131" imgH="1800309" progId="Excel.Sheet.1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10100" y="2064543"/>
                        <a:ext cx="3948113" cy="39481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Horizontal Scroll 4"/>
          <p:cNvSpPr/>
          <p:nvPr/>
        </p:nvSpPr>
        <p:spPr>
          <a:xfrm>
            <a:off x="838200" y="228600"/>
            <a:ext cx="7543801" cy="1295400"/>
          </a:xfrm>
          <a:prstGeom prst="horizontalScroll">
            <a:avLst>
              <a:gd name="adj" fmla="val 23789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i="1" dirty="0" smtClean="0"/>
              <a:t>It’s just like long multiplication, but subtracting instead of adding!</a:t>
            </a:r>
            <a:endParaRPr lang="en-GB" sz="2000" i="1" dirty="0"/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2971800" y="3048000"/>
            <a:ext cx="1447800" cy="583442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 flipV="1">
            <a:off x="2997958" y="4114800"/>
            <a:ext cx="1447800" cy="15240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 flipH="1">
            <a:off x="3051412" y="5029200"/>
            <a:ext cx="1447800" cy="152400"/>
          </a:xfrm>
          <a:prstGeom prst="straightConnector1">
            <a:avLst/>
          </a:prstGeom>
          <a:ln w="38100"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32646" y="1401168"/>
            <a:ext cx="1372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Dividing:</a:t>
            </a:r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610100" y="1469408"/>
            <a:ext cx="13721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Multiplying: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68931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4237986"/>
              </p:ext>
            </p:extLst>
          </p:nvPr>
        </p:nvGraphicFramePr>
        <p:xfrm>
          <a:off x="1208968" y="1714500"/>
          <a:ext cx="2195104" cy="415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0" name="Equation" r:id="rId3" imgW="647640" imgH="1765080" progId="Equation.DSMT4">
                  <p:embed/>
                </p:oleObj>
              </mc:Choice>
              <mc:Fallback>
                <p:oleObj name="Equation" r:id="rId3" imgW="647640" imgH="17650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968" y="1714500"/>
                        <a:ext cx="2195104" cy="41529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Long division with a long divisor (b)</a:t>
            </a:r>
            <a:endParaRPr lang="en-GB" dirty="0"/>
          </a:p>
        </p:txBody>
      </p:sp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95544886"/>
              </p:ext>
            </p:extLst>
          </p:nvPr>
        </p:nvGraphicFramePr>
        <p:xfrm>
          <a:off x="4159250" y="1066800"/>
          <a:ext cx="4214813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1" name="Equation" r:id="rId5" imgW="1409400" imgH="177480" progId="Equation.DSMT4">
                  <p:embed/>
                </p:oleObj>
              </mc:Choice>
              <mc:Fallback>
                <p:oleObj name="Equation" r:id="rId5" imgW="14094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9250" y="1066800"/>
                        <a:ext cx="4214813" cy="533400"/>
                      </a:xfrm>
                      <a:prstGeom prst="rect">
                        <a:avLst/>
                      </a:prstGeom>
                      <a:noFill/>
                      <a:ln>
                        <a:solidFill>
                          <a:schemeClr val="tx1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9" name="Straight Connector 8"/>
          <p:cNvCxnSpPr/>
          <p:nvPr/>
        </p:nvCxnSpPr>
        <p:spPr>
          <a:xfrm>
            <a:off x="1828800" y="32004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828800" y="41910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981200" y="53340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15390761"/>
              </p:ext>
            </p:extLst>
          </p:nvPr>
        </p:nvGraphicFramePr>
        <p:xfrm>
          <a:off x="4038600" y="2590800"/>
          <a:ext cx="11445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2" name="Equation" r:id="rId7" imgW="533160" imgH="177480" progId="Equation.DSMT4">
                  <p:embed/>
                </p:oleObj>
              </mc:Choice>
              <mc:Fallback>
                <p:oleObj name="Equation" r:id="rId7" imgW="53316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2590800"/>
                        <a:ext cx="1144588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9768445"/>
              </p:ext>
            </p:extLst>
          </p:nvPr>
        </p:nvGraphicFramePr>
        <p:xfrm>
          <a:off x="4062413" y="3657600"/>
          <a:ext cx="952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9" imgW="444240" imgH="177480" progId="Equation.DSMT4">
                  <p:embed/>
                </p:oleObj>
              </mc:Choice>
              <mc:Fallback>
                <p:oleObj name="Equation" r:id="rId9" imgW="444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62413" y="3657600"/>
                        <a:ext cx="952500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09953143"/>
              </p:ext>
            </p:extLst>
          </p:nvPr>
        </p:nvGraphicFramePr>
        <p:xfrm>
          <a:off x="4183063" y="4800600"/>
          <a:ext cx="815975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11" imgW="380880" imgH="177480" progId="Equation.DSMT4">
                  <p:embed/>
                </p:oleObj>
              </mc:Choice>
              <mc:Fallback>
                <p:oleObj name="Equation" r:id="rId11" imgW="38088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83063" y="4800600"/>
                        <a:ext cx="815975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298517"/>
              </p:ext>
            </p:extLst>
          </p:nvPr>
        </p:nvGraphicFramePr>
        <p:xfrm>
          <a:off x="7467600" y="2764809"/>
          <a:ext cx="1157287" cy="3143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5" name="Worksheet" r:id="rId13" imgW="638312" imgH="1733702" progId="Excel.Sheet.12">
                  <p:embed/>
                </p:oleObj>
              </mc:Choice>
              <mc:Fallback>
                <p:oleObj name="Worksheet" r:id="rId13" imgW="638312" imgH="173370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467600" y="2764809"/>
                        <a:ext cx="1157287" cy="31436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714890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909328"/>
              </p:ext>
            </p:extLst>
          </p:nvPr>
        </p:nvGraphicFramePr>
        <p:xfrm>
          <a:off x="992189" y="2362200"/>
          <a:ext cx="2284411" cy="4152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0" name="Equation" r:id="rId3" imgW="736560" imgH="1765080" progId="Equation.DSMT4">
                  <p:embed/>
                </p:oleObj>
              </mc:Choice>
              <mc:Fallback>
                <p:oleObj name="Equation" r:id="rId3" imgW="736560" imgH="1765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2189" y="2362200"/>
                        <a:ext cx="2284411" cy="41529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 w="9525">
                        <a:solidFill>
                          <a:srgbClr val="000000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Long division of decimals</a:t>
            </a:r>
            <a:endParaRPr lang="en-GB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678672" y="3800912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1600200" y="4882488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1721888" y="5957248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7405335"/>
              </p:ext>
            </p:extLst>
          </p:nvPr>
        </p:nvGraphicFramePr>
        <p:xfrm>
          <a:off x="4000500" y="3419475"/>
          <a:ext cx="763588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1" name="Equation" r:id="rId5" imgW="355320" imgH="177480" progId="Equation.DSMT4">
                  <p:embed/>
                </p:oleObj>
              </mc:Choice>
              <mc:Fallback>
                <p:oleObj name="Equation" r:id="rId5" imgW="355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00500" y="3419475"/>
                        <a:ext cx="763588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36400835"/>
              </p:ext>
            </p:extLst>
          </p:nvPr>
        </p:nvGraphicFramePr>
        <p:xfrm>
          <a:off x="3763368" y="4460544"/>
          <a:ext cx="1062037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2" name="Equation" r:id="rId7" imgW="495000" imgH="177480" progId="Equation.DSMT4">
                  <p:embed/>
                </p:oleObj>
              </mc:Choice>
              <mc:Fallback>
                <p:oleObj name="Equation" r:id="rId7" imgW="49500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3368" y="4460544"/>
                        <a:ext cx="1062037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76405233"/>
              </p:ext>
            </p:extLst>
          </p:nvPr>
        </p:nvGraphicFramePr>
        <p:xfrm>
          <a:off x="3683000" y="5576888"/>
          <a:ext cx="1223963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3" name="Equation" r:id="rId9" imgW="571320" imgH="177480" progId="Equation.DSMT4">
                  <p:embed/>
                </p:oleObj>
              </mc:Choice>
              <mc:Fallback>
                <p:oleObj name="Equation" r:id="rId9" imgW="57132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5576888"/>
                        <a:ext cx="1223963" cy="381000"/>
                      </a:xfrm>
                      <a:prstGeom prst="rect">
                        <a:avLst/>
                      </a:prstGeom>
                      <a:solidFill>
                        <a:srgbClr val="D7E4BD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066800" y="990600"/>
            <a:ext cx="7239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/>
              <a:t>We can make the division easier by multiplying each side by a power of 10 until we have at least one integer</a:t>
            </a:r>
            <a:endParaRPr lang="en-GB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3347814"/>
              </p:ext>
            </p:extLst>
          </p:nvPr>
        </p:nvGraphicFramePr>
        <p:xfrm>
          <a:off x="4668838" y="1524000"/>
          <a:ext cx="3789362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4" name="Equation" r:id="rId11" imgW="1765080" imgH="177480" progId="Equation.DSMT4">
                  <p:embed/>
                </p:oleObj>
              </mc:Choice>
              <mc:Fallback>
                <p:oleObj name="Equation" r:id="rId11" imgW="1765080" imgH="177480" progId="Equation.DSMT4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68838" y="1524000"/>
                        <a:ext cx="3789362" cy="381000"/>
                      </a:xfrm>
                      <a:prstGeom prst="rect">
                        <a:avLst/>
                      </a:prstGeom>
                      <a:solidFill>
                        <a:srgbClr val="FFC000"/>
                      </a:solidFill>
                      <a:ln w="15875">
                        <a:solidFill>
                          <a:srgbClr val="00206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1467312"/>
              </p:ext>
            </p:extLst>
          </p:nvPr>
        </p:nvGraphicFramePr>
        <p:xfrm>
          <a:off x="7696200" y="2819400"/>
          <a:ext cx="1147762" cy="321373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7675" name="Worksheet" r:id="rId13" imgW="619178" imgH="1733702" progId="Excel.Sheet.12">
                  <p:embed/>
                </p:oleObj>
              </mc:Choice>
              <mc:Fallback>
                <p:oleObj name="Worksheet" r:id="rId13" imgW="619178" imgH="173370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7696200" y="2819400"/>
                        <a:ext cx="1147762" cy="321373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ounded Rectangular Callout 15"/>
          <p:cNvSpPr/>
          <p:nvPr/>
        </p:nvSpPr>
        <p:spPr>
          <a:xfrm>
            <a:off x="5029200" y="2155153"/>
            <a:ext cx="2319551" cy="566494"/>
          </a:xfrm>
          <a:prstGeom prst="wedgeRoundRectCallout">
            <a:avLst>
              <a:gd name="adj1" fmla="val 58911"/>
              <a:gd name="adj2" fmla="val -89704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EQUIVALENT FRACTIONS.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5048534" y="6096000"/>
            <a:ext cx="2319551" cy="566494"/>
          </a:xfrm>
          <a:prstGeom prst="wedgeRoundRectCallout">
            <a:avLst>
              <a:gd name="adj1" fmla="val -95244"/>
              <a:gd name="adj2" fmla="val -60794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Remember the “decimal places” rule.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7727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06" y="381000"/>
            <a:ext cx="7772400" cy="838199"/>
          </a:xfrm>
        </p:spPr>
        <p:txBody>
          <a:bodyPr/>
          <a:lstStyle/>
          <a:p>
            <a:r>
              <a:rPr lang="en-GB" dirty="0" smtClean="0"/>
              <a:t>Ways to multiply (1) – lattice method</a:t>
            </a:r>
            <a:endParaRPr lang="en-GB" dirty="0"/>
          </a:p>
        </p:txBody>
      </p:sp>
      <p:pic>
        <p:nvPicPr>
          <p:cNvPr id="14373" name="Picture 3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2121194"/>
            <a:ext cx="5815012" cy="466805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78283902"/>
              </p:ext>
            </p:extLst>
          </p:nvPr>
        </p:nvGraphicFramePr>
        <p:xfrm>
          <a:off x="2819400" y="1295400"/>
          <a:ext cx="3810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88" name="Equation" r:id="rId4" imgW="1269720" imgH="177480" progId="Equation.DSMT4">
                  <p:embed/>
                </p:oleObj>
              </mc:Choice>
              <mc:Fallback>
                <p:oleObj name="Equation" r:id="rId4" imgW="126972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819400" y="1295400"/>
                        <a:ext cx="3810000" cy="533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" name="Explosion 2 48"/>
          <p:cNvSpPr/>
          <p:nvPr/>
        </p:nvSpPr>
        <p:spPr>
          <a:xfrm>
            <a:off x="3276600" y="3200400"/>
            <a:ext cx="5410200" cy="3429000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If you only know the lattice method, long division will not make sense</a:t>
            </a:r>
            <a:endParaRPr lang="en-GB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26816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06" y="381000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Ways to multiply (2a) – long multiplication</a:t>
            </a:r>
            <a:endParaRPr lang="en-GB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49705778"/>
              </p:ext>
            </p:extLst>
          </p:nvPr>
        </p:nvGraphicFramePr>
        <p:xfrm>
          <a:off x="762000" y="1295400"/>
          <a:ext cx="6705600" cy="705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4" name="Equation" r:id="rId3" imgW="2412720" imgH="253800" progId="Equation.DSMT4">
                  <p:embed/>
                </p:oleObj>
              </mc:Choice>
              <mc:Fallback>
                <p:oleObj name="Equation" r:id="rId3" imgW="24127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295400"/>
                        <a:ext cx="6705600" cy="705853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31513744"/>
              </p:ext>
            </p:extLst>
          </p:nvPr>
        </p:nvGraphicFramePr>
        <p:xfrm>
          <a:off x="2286000" y="2362200"/>
          <a:ext cx="3876952" cy="37195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85" name="Worksheet" r:id="rId5" imgW="1876284" imgH="1800309" progId="Excel.Sheet.12">
                  <p:embed/>
                </p:oleObj>
              </mc:Choice>
              <mc:Fallback>
                <p:oleObj name="Worksheet" r:id="rId5" imgW="1876284" imgH="180030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286000" y="2362200"/>
                        <a:ext cx="3876952" cy="37195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299751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06" y="381000"/>
            <a:ext cx="7772400" cy="838199"/>
          </a:xfrm>
        </p:spPr>
        <p:txBody>
          <a:bodyPr>
            <a:normAutofit fontScale="90000"/>
          </a:bodyPr>
          <a:lstStyle/>
          <a:p>
            <a:r>
              <a:rPr lang="en-GB" dirty="0" smtClean="0"/>
              <a:t>Ways to multiply (2b) – long multiplication</a:t>
            </a:r>
            <a:endParaRPr lang="en-GB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28800356"/>
              </p:ext>
            </p:extLst>
          </p:nvPr>
        </p:nvGraphicFramePr>
        <p:xfrm>
          <a:off x="762000" y="1295400"/>
          <a:ext cx="6705600" cy="70585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9" name="Equation" r:id="rId3" imgW="2412720" imgH="253800" progId="Equation.DSMT4">
                  <p:embed/>
                </p:oleObj>
              </mc:Choice>
              <mc:Fallback>
                <p:oleObj name="Equation" r:id="rId3" imgW="241272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62000" y="1295400"/>
                        <a:ext cx="6705600" cy="705853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32464403"/>
              </p:ext>
            </p:extLst>
          </p:nvPr>
        </p:nvGraphicFramePr>
        <p:xfrm>
          <a:off x="2133600" y="2286000"/>
          <a:ext cx="3948112" cy="39481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10" name="Worksheet" r:id="rId5" imgW="1800131" imgH="1800309" progId="Excel.Sheet.12">
                  <p:embed/>
                </p:oleObj>
              </mc:Choice>
              <mc:Fallback>
                <p:oleObj name="Worksheet" r:id="rId5" imgW="1800131" imgH="1800309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133600" y="2286000"/>
                        <a:ext cx="3948112" cy="39481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ight Arrow 7"/>
          <p:cNvSpPr/>
          <p:nvPr/>
        </p:nvSpPr>
        <p:spPr>
          <a:xfrm>
            <a:off x="5715000" y="6091451"/>
            <a:ext cx="3124200" cy="685800"/>
          </a:xfrm>
          <a:prstGeom prst="right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Can we reverse the process?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96758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06" y="3810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Division</a:t>
            </a:r>
            <a:endParaRPr lang="en-GB" dirty="0"/>
          </a:p>
        </p:txBody>
      </p:sp>
      <p:graphicFrame>
        <p:nvGraphicFramePr>
          <p:cNvPr id="47" name="Object 4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79739165"/>
              </p:ext>
            </p:extLst>
          </p:nvPr>
        </p:nvGraphicFramePr>
        <p:xfrm>
          <a:off x="685800" y="3581400"/>
          <a:ext cx="7512050" cy="62647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2" name="Equation" r:id="rId3" imgW="3047760" imgH="253800" progId="Equation.DSMT4">
                  <p:embed/>
                </p:oleObj>
              </mc:Choice>
              <mc:Fallback>
                <p:oleObj name="Equation" r:id="rId3" imgW="3047760" imgH="25380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85800" y="3581400"/>
                        <a:ext cx="7512050" cy="626474"/>
                      </a:xfrm>
                      <a:prstGeom prst="rect">
                        <a:avLst/>
                      </a:prstGeom>
                      <a:solidFill>
                        <a:schemeClr val="accent3">
                          <a:lumMod val="20000"/>
                          <a:lumOff val="80000"/>
                        </a:schemeClr>
                      </a:solidFill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4295218"/>
              </p:ext>
            </p:extLst>
          </p:nvPr>
        </p:nvGraphicFramePr>
        <p:xfrm>
          <a:off x="2133600" y="1600200"/>
          <a:ext cx="4906962" cy="55141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3" name="Equation" r:id="rId5" imgW="1587240" imgH="177480" progId="Equation.DSMT4">
                  <p:embed/>
                </p:oleObj>
              </mc:Choice>
              <mc:Fallback>
                <p:oleObj name="Equation" r:id="rId5" imgW="1587240" imgH="177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3600" y="1600200"/>
                        <a:ext cx="4906962" cy="551411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685800" y="2867238"/>
            <a:ext cx="75438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“We need an easy way of splitting it into single digit multiples of 457”</a:t>
            </a:r>
            <a:endParaRPr lang="en-GB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86205332"/>
              </p:ext>
            </p:extLst>
          </p:nvPr>
        </p:nvGraphicFramePr>
        <p:xfrm>
          <a:off x="1905000" y="4267200"/>
          <a:ext cx="1752600" cy="438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4" name="Equation" r:id="rId7" imgW="711000" imgH="177480" progId="Equation.DSMT4">
                  <p:embed/>
                </p:oleObj>
              </mc:Choice>
              <mc:Fallback>
                <p:oleObj name="Equation" r:id="rId7" imgW="711000" imgH="177480" progId="Equation.DSMT4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267200"/>
                        <a:ext cx="1752600" cy="43815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64889574"/>
              </p:ext>
            </p:extLst>
          </p:nvPr>
        </p:nvGraphicFramePr>
        <p:xfrm>
          <a:off x="1447800" y="4953000"/>
          <a:ext cx="4865687" cy="5508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65" name="Equation" r:id="rId9" imgW="1574640" imgH="177480" progId="Equation.DSMT4">
                  <p:embed/>
                </p:oleObj>
              </mc:Choice>
              <mc:Fallback>
                <p:oleObj name="Equation" r:id="rId9" imgW="1574640" imgH="1774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4953000"/>
                        <a:ext cx="4865687" cy="550863"/>
                      </a:xfrm>
                      <a:prstGeom prst="rect">
                        <a:avLst/>
                      </a:prstGeom>
                      <a:solidFill>
                        <a:srgbClr val="92D050"/>
                      </a:solidFill>
                      <a:ln>
                        <a:noFill/>
                      </a:ln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0" name="Group 9"/>
          <p:cNvGrpSpPr/>
          <p:nvPr/>
        </p:nvGrpSpPr>
        <p:grpSpPr>
          <a:xfrm>
            <a:off x="3124200" y="5722960"/>
            <a:ext cx="5867400" cy="1066800"/>
            <a:chOff x="3124200" y="5722960"/>
            <a:chExt cx="5867400" cy="1066800"/>
          </a:xfrm>
        </p:grpSpPr>
        <p:sp>
          <p:nvSpPr>
            <p:cNvPr id="8" name="Double Wave 7"/>
            <p:cNvSpPr/>
            <p:nvPr/>
          </p:nvSpPr>
          <p:spPr>
            <a:xfrm>
              <a:off x="3124200" y="5791200"/>
              <a:ext cx="4800600" cy="914400"/>
            </a:xfrm>
            <a:prstGeom prst="doubleWave">
              <a:avLst/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 smtClean="0">
                  <a:solidFill>
                    <a:schemeClr val="tx1"/>
                  </a:solidFill>
                </a:rPr>
                <a:t>We will see how in a moment…first, let’s start with something simpler.</a:t>
              </a:r>
              <a:endParaRPr lang="en-GB" dirty="0">
                <a:solidFill>
                  <a:schemeClr val="tx1"/>
                </a:solidFill>
              </a:endParaRPr>
            </a:p>
          </p:txBody>
        </p:sp>
        <p:sp>
          <p:nvSpPr>
            <p:cNvPr id="9" name="Right Arrow 8"/>
            <p:cNvSpPr/>
            <p:nvPr/>
          </p:nvSpPr>
          <p:spPr>
            <a:xfrm>
              <a:off x="7924800" y="5722960"/>
              <a:ext cx="1066800" cy="1066800"/>
            </a:xfrm>
            <a:prstGeom prst="rightArrow">
              <a:avLst>
                <a:gd name="adj1" fmla="val 50000"/>
                <a:gd name="adj2" fmla="val 60235"/>
              </a:avLst>
            </a:prstGeom>
            <a:solidFill>
              <a:schemeClr val="accent1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8595128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06" y="3810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Short division (simple example, part1)</a:t>
            </a:r>
            <a:endParaRPr lang="en-GB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703291"/>
              </p:ext>
            </p:extLst>
          </p:nvPr>
        </p:nvGraphicFramePr>
        <p:xfrm>
          <a:off x="2514600" y="1295400"/>
          <a:ext cx="3505200" cy="71111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1" name="Equation" r:id="rId4" imgW="876240" imgH="177480" progId="Equation.DSMT4">
                  <p:embed/>
                </p:oleObj>
              </mc:Choice>
              <mc:Fallback>
                <p:oleObj name="Equation" r:id="rId4" imgW="876240" imgH="177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14600" y="1295400"/>
                        <a:ext cx="3505200" cy="71111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43000" y="22860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Swop the numbers and write a division sign: </a:t>
            </a:r>
            <a:endParaRPr lang="en-GB" sz="2000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7546837"/>
              </p:ext>
            </p:extLst>
          </p:nvPr>
        </p:nvGraphicFramePr>
        <p:xfrm>
          <a:off x="2939935" y="2601724"/>
          <a:ext cx="1632065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2" name="Equation" r:id="rId6" imgW="533169" imgH="469696" progId="Equation.DSMT4">
                  <p:embed/>
                </p:oleObj>
              </mc:Choice>
              <mc:Fallback>
                <p:oleObj name="Equation" r:id="rId6" imgW="533169" imgH="46969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39935" y="2601724"/>
                        <a:ext cx="1632065" cy="1447800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1371600" y="4038600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How many 3’s go into 7?  </a:t>
            </a:r>
            <a:r>
              <a:rPr lang="en-GB" sz="2000" dirty="0"/>
              <a:t> </a:t>
            </a:r>
            <a:r>
              <a:rPr lang="en-GB" sz="2000" dirty="0" smtClean="0"/>
              <a:t> “2, remainder 1”</a:t>
            </a:r>
            <a:endParaRPr lang="en-GB" sz="20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99013246"/>
              </p:ext>
            </p:extLst>
          </p:nvPr>
        </p:nvGraphicFramePr>
        <p:xfrm>
          <a:off x="2286000" y="4572000"/>
          <a:ext cx="1759140" cy="156052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73" name="Equation" r:id="rId8" imgW="520474" imgH="469696" progId="Equation.DSMT4">
                  <p:embed/>
                </p:oleObj>
              </mc:Choice>
              <mc:Fallback>
                <p:oleObj name="Equation" r:id="rId8" imgW="520474" imgH="46969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4572000"/>
                        <a:ext cx="1759140" cy="1560529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ounded Rectangular Callout 12"/>
          <p:cNvSpPr/>
          <p:nvPr/>
        </p:nvSpPr>
        <p:spPr>
          <a:xfrm>
            <a:off x="4876800" y="4938727"/>
            <a:ext cx="4038600" cy="1400145"/>
          </a:xfrm>
          <a:prstGeom prst="wedgeRoundRectCallout">
            <a:avLst>
              <a:gd name="adj1" fmla="val -71523"/>
              <a:gd name="adj2" fmla="val -43747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 is in the </a:t>
            </a:r>
            <a:r>
              <a:rPr lang="en-GB" b="1" dirty="0" smtClean="0">
                <a:solidFill>
                  <a:schemeClr val="tx1"/>
                </a:solidFill>
              </a:rPr>
              <a:t>thousands</a:t>
            </a:r>
            <a:r>
              <a:rPr lang="en-GB" dirty="0" smtClean="0">
                <a:solidFill>
                  <a:schemeClr val="tx1"/>
                </a:solidFill>
              </a:rPr>
              <a:t> column.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We have “made” 2000×3=6000  so far. 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Now, how many 3’s go into the remaining 1854?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955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06" y="3810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Short division (simple example, part 2)</a:t>
            </a:r>
            <a:endParaRPr lang="en-GB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990600" y="3629055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How many 3’s go into 5?    “1, remainder 2”</a:t>
            </a:r>
            <a:endParaRPr lang="en-GB" sz="2000" dirty="0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ounded Rectangular Callout 12"/>
          <p:cNvSpPr/>
          <p:nvPr/>
        </p:nvSpPr>
        <p:spPr>
          <a:xfrm>
            <a:off x="4953001" y="2022431"/>
            <a:ext cx="4038600" cy="1400145"/>
          </a:xfrm>
          <a:prstGeom prst="wedgeRoundRectCallout">
            <a:avLst>
              <a:gd name="adj1" fmla="val -73889"/>
              <a:gd name="adj2" fmla="val -28151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26 means 2600.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We have “made” 2600×3=7800  so far. 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Now, how many 3’s go into the remaining 54?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4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2464965"/>
              </p:ext>
            </p:extLst>
          </p:nvPr>
        </p:nvGraphicFramePr>
        <p:xfrm>
          <a:off x="2628899" y="2049768"/>
          <a:ext cx="1524001" cy="1351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4" imgW="545863" imgH="469696" progId="Equation.DSMT4">
                  <p:embed/>
                </p:oleObj>
              </mc:Choice>
              <mc:Fallback>
                <p:oleObj name="Equation" r:id="rId4" imgW="545863" imgH="469696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8899" y="2049768"/>
                        <a:ext cx="1524001" cy="13519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Box 13"/>
          <p:cNvSpPr txBox="1"/>
          <p:nvPr/>
        </p:nvSpPr>
        <p:spPr>
          <a:xfrm>
            <a:off x="838200" y="1495455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How many 3’s go into 18?    “6, remainder 0”</a:t>
            </a:r>
            <a:endParaRPr lang="en-GB" sz="20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5" name="Objec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8098834"/>
              </p:ext>
            </p:extLst>
          </p:nvPr>
        </p:nvGraphicFramePr>
        <p:xfrm>
          <a:off x="1960158" y="4247864"/>
          <a:ext cx="1719702" cy="13909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6" imgW="583947" imgH="469696" progId="Equation.DSMT4">
                  <p:embed/>
                </p:oleObj>
              </mc:Choice>
              <mc:Fallback>
                <p:oleObj name="Equation" r:id="rId6" imgW="583947" imgH="469696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60158" y="4247864"/>
                        <a:ext cx="1719702" cy="13909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ounded Rectangular Callout 15"/>
          <p:cNvSpPr/>
          <p:nvPr/>
        </p:nvSpPr>
        <p:spPr>
          <a:xfrm>
            <a:off x="4539018" y="4343400"/>
            <a:ext cx="4038600" cy="1400145"/>
          </a:xfrm>
          <a:prstGeom prst="wedgeRoundRectCallout">
            <a:avLst>
              <a:gd name="adj1" fmla="val -73889"/>
              <a:gd name="adj2" fmla="val -28151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261 means 2610.</a:t>
            </a:r>
          </a:p>
          <a:p>
            <a:pPr algn="ctr"/>
            <a:r>
              <a:rPr lang="en-GB" dirty="0" smtClean="0">
                <a:solidFill>
                  <a:schemeClr val="tx1"/>
                </a:solidFill>
              </a:rPr>
              <a:t>We have “made” 2610×3=7830  so far. 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Now, how many 3’s go into the remaining 24?</a:t>
            </a:r>
            <a:endParaRPr lang="en-GB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32277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97706" y="381000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Short division (simple example, part 3)</a:t>
            </a:r>
            <a:endParaRPr lang="en-GB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" name="TextBox 13"/>
          <p:cNvSpPr txBox="1"/>
          <p:nvPr/>
        </p:nvSpPr>
        <p:spPr>
          <a:xfrm>
            <a:off x="838200" y="1495455"/>
            <a:ext cx="4800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/>
              <a:t>How many 3’s go into 24?    “8, remainder 0”</a:t>
            </a:r>
            <a:endParaRPr lang="en-GB" sz="2000" dirty="0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82934024"/>
              </p:ext>
            </p:extLst>
          </p:nvPr>
        </p:nvGraphicFramePr>
        <p:xfrm>
          <a:off x="1981200" y="2009921"/>
          <a:ext cx="1684131" cy="13621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4" name="Equation" r:id="rId4" imgW="583947" imgH="469696" progId="Equation.DSMT4">
                  <p:embed/>
                </p:oleObj>
              </mc:Choice>
              <mc:Fallback>
                <p:oleObj name="Equation" r:id="rId4" imgW="583947" imgH="469696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1200" y="2009921"/>
                        <a:ext cx="1684131" cy="136216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1382023"/>
              </p:ext>
            </p:extLst>
          </p:nvPr>
        </p:nvGraphicFramePr>
        <p:xfrm>
          <a:off x="4559490" y="2286000"/>
          <a:ext cx="4013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5" name="Equation" r:id="rId6" imgW="1002960" imgH="177480" progId="Equation.DSMT4">
                  <p:embed/>
                </p:oleObj>
              </mc:Choice>
              <mc:Fallback>
                <p:oleObj name="Equation" r:id="rId6" imgW="100296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59490" y="2286000"/>
                        <a:ext cx="4013200" cy="711200"/>
                      </a:xfrm>
                      <a:prstGeom prst="rect">
                        <a:avLst/>
                      </a:prstGeom>
                      <a:solidFill>
                        <a:srgbClr val="EBF1DE"/>
                      </a:solidFill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Explosion 2 16"/>
          <p:cNvSpPr/>
          <p:nvPr/>
        </p:nvSpPr>
        <p:spPr>
          <a:xfrm>
            <a:off x="-381000" y="3059374"/>
            <a:ext cx="6640773" cy="3764507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You can use short division with a longer divisor</a:t>
            </a:r>
            <a:br>
              <a:rPr lang="en-GB" sz="2000" dirty="0" smtClean="0">
                <a:solidFill>
                  <a:schemeClr val="tx1"/>
                </a:solidFill>
              </a:rPr>
            </a:br>
            <a:r>
              <a:rPr lang="en-GB" sz="2000" dirty="0" smtClean="0">
                <a:solidFill>
                  <a:schemeClr val="tx1"/>
                </a:solidFill>
              </a:rPr>
              <a:t> (e.g. 457) but</a:t>
            </a:r>
            <a:br>
              <a:rPr lang="en-GB" sz="2000" dirty="0" smtClean="0">
                <a:solidFill>
                  <a:schemeClr val="tx1"/>
                </a:solidFill>
              </a:rPr>
            </a:br>
            <a:r>
              <a:rPr lang="en-GB" sz="2400" dirty="0" smtClean="0">
                <a:solidFill>
                  <a:srgbClr val="7030A0"/>
                </a:solidFill>
              </a:rPr>
              <a:t>long division</a:t>
            </a:r>
            <a:r>
              <a:rPr lang="en-GB" sz="2000" dirty="0" smtClean="0">
                <a:solidFill>
                  <a:schemeClr val="tx1"/>
                </a:solidFill>
              </a:rPr>
              <a:t> is </a:t>
            </a:r>
            <a:r>
              <a:rPr lang="en-GB" sz="2400" dirty="0" smtClean="0">
                <a:solidFill>
                  <a:srgbClr val="7030A0"/>
                </a:solidFill>
              </a:rPr>
              <a:t>easier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18" name="Right Arrow 17"/>
          <p:cNvSpPr/>
          <p:nvPr/>
        </p:nvSpPr>
        <p:spPr>
          <a:xfrm>
            <a:off x="5638800" y="4495800"/>
            <a:ext cx="3505200" cy="2362200"/>
          </a:xfrm>
          <a:prstGeom prst="rightArrow">
            <a:avLst>
              <a:gd name="adj1" fmla="val 59244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We do the same thing, but write out each subtraction to make it clearer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171569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3664"/>
            <a:ext cx="7772400" cy="838199"/>
          </a:xfrm>
        </p:spPr>
        <p:txBody>
          <a:bodyPr>
            <a:normAutofit/>
          </a:bodyPr>
          <a:lstStyle/>
          <a:p>
            <a:r>
              <a:rPr lang="en-GB" dirty="0" smtClean="0"/>
              <a:t>Long division (1 digit example)</a:t>
            </a:r>
            <a:endParaRPr lang="en-GB" dirty="0"/>
          </a:p>
        </p:txBody>
      </p:sp>
      <p:sp>
        <p:nvSpPr>
          <p:cNvPr id="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62987440"/>
              </p:ext>
            </p:extLst>
          </p:nvPr>
        </p:nvGraphicFramePr>
        <p:xfrm>
          <a:off x="1828800" y="1371600"/>
          <a:ext cx="1431925" cy="2125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15" name="Equation" r:id="rId4" imgW="583920" imgH="850680" progId="Equation.DSMT4">
                  <p:embed/>
                </p:oleObj>
              </mc:Choice>
              <mc:Fallback>
                <p:oleObj name="Equation" r:id="rId4" imgW="583920" imgH="850680" progId="Equation.DSMT4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8800" y="1371600"/>
                        <a:ext cx="1431925" cy="2125662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Rounded Rectangular Callout 14"/>
          <p:cNvSpPr/>
          <p:nvPr/>
        </p:nvSpPr>
        <p:spPr>
          <a:xfrm>
            <a:off x="4800600" y="2195527"/>
            <a:ext cx="4038600" cy="1400145"/>
          </a:xfrm>
          <a:prstGeom prst="wedgeRoundRectCallout">
            <a:avLst>
              <a:gd name="adj1" fmla="val -77267"/>
              <a:gd name="adj2" fmla="val -18403"/>
              <a:gd name="adj3" fmla="val 16667"/>
            </a:avLst>
          </a:prstGeom>
          <a:solidFill>
            <a:srgbClr val="14F8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dirty="0" smtClean="0">
                <a:solidFill>
                  <a:schemeClr val="tx1"/>
                </a:solidFill>
              </a:rPr>
              <a:t>2000×3=6000  (less than 7854, OK)  </a:t>
            </a:r>
            <a:br>
              <a:rPr lang="en-GB" dirty="0" smtClean="0">
                <a:solidFill>
                  <a:schemeClr val="tx1"/>
                </a:solidFill>
              </a:rPr>
            </a:br>
            <a:r>
              <a:rPr lang="en-GB" dirty="0" smtClean="0">
                <a:solidFill>
                  <a:schemeClr val="tx1"/>
                </a:solidFill>
              </a:rPr>
              <a:t>but 3000×3=9000 would be </a:t>
            </a:r>
            <a:r>
              <a:rPr lang="en-GB" u="sng" dirty="0" smtClean="0">
                <a:solidFill>
                  <a:schemeClr val="tx1"/>
                </a:solidFill>
              </a:rPr>
              <a:t>too big</a:t>
            </a:r>
            <a:endParaRPr lang="en-GB" u="sng" dirty="0">
              <a:solidFill>
                <a:schemeClr val="tx1"/>
              </a:solidFill>
            </a:endParaRPr>
          </a:p>
        </p:txBody>
      </p:sp>
      <p:cxnSp>
        <p:nvCxnSpPr>
          <p:cNvPr id="13" name="Straight Connector 12"/>
          <p:cNvCxnSpPr/>
          <p:nvPr/>
        </p:nvCxnSpPr>
        <p:spPr>
          <a:xfrm>
            <a:off x="2133600" y="2895600"/>
            <a:ext cx="1143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Explosion 2 18"/>
          <p:cNvSpPr/>
          <p:nvPr/>
        </p:nvSpPr>
        <p:spPr>
          <a:xfrm>
            <a:off x="-533400" y="3276600"/>
            <a:ext cx="6640773" cy="3764507"/>
          </a:xfrm>
          <a:prstGeom prst="irregularSeal2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This is just to show </a:t>
            </a:r>
            <a:r>
              <a:rPr lang="en-GB" sz="2000" i="1" dirty="0" smtClean="0">
                <a:solidFill>
                  <a:schemeClr val="tx1"/>
                </a:solidFill>
              </a:rPr>
              <a:t>how long division works</a:t>
            </a:r>
            <a:r>
              <a:rPr lang="en-GB" sz="2000" dirty="0" smtClean="0">
                <a:solidFill>
                  <a:schemeClr val="tx1"/>
                </a:solidFill>
              </a:rPr>
              <a:t>.</a:t>
            </a:r>
          </a:p>
          <a:p>
            <a:pPr algn="ctr"/>
            <a:r>
              <a:rPr lang="en-GB" sz="2000" dirty="0" smtClean="0">
                <a:solidFill>
                  <a:schemeClr val="tx1"/>
                </a:solidFill>
              </a:rPr>
              <a:t>You do not </a:t>
            </a:r>
            <a:r>
              <a:rPr lang="en-GB" sz="2400" b="1" i="1" dirty="0" smtClean="0">
                <a:solidFill>
                  <a:schemeClr val="tx1"/>
                </a:solidFill>
              </a:rPr>
              <a:t>need</a:t>
            </a:r>
            <a:r>
              <a:rPr lang="en-GB" sz="2000" dirty="0" smtClean="0">
                <a:solidFill>
                  <a:schemeClr val="tx1"/>
                </a:solidFill>
              </a:rPr>
              <a:t> long division for such an easy question.</a:t>
            </a:r>
            <a:endParaRPr lang="en-GB" sz="2000" dirty="0">
              <a:solidFill>
                <a:schemeClr val="tx1"/>
              </a:solidFill>
            </a:endParaRPr>
          </a:p>
        </p:txBody>
      </p:sp>
      <p:sp>
        <p:nvSpPr>
          <p:cNvPr id="20" name="Right Arrow 19"/>
          <p:cNvSpPr/>
          <p:nvPr/>
        </p:nvSpPr>
        <p:spPr>
          <a:xfrm>
            <a:off x="5728648" y="4495800"/>
            <a:ext cx="3505200" cy="2362200"/>
          </a:xfrm>
          <a:prstGeom prst="rightArrow">
            <a:avLst>
              <a:gd name="adj1" fmla="val 52311"/>
              <a:gd name="adj2" fmla="val 5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2000" dirty="0" smtClean="0"/>
              <a:t>We repeat the process until there is </a:t>
            </a:r>
            <a:r>
              <a:rPr lang="en-GB" sz="2000" i="1" u="sng" dirty="0" smtClean="0"/>
              <a:t>no remainder left!</a:t>
            </a:r>
            <a:endParaRPr lang="en-GB" sz="2000" i="1" u="sng" dirty="0"/>
          </a:p>
        </p:txBody>
      </p:sp>
    </p:spTree>
    <p:extLst>
      <p:ext uri="{BB962C8B-B14F-4D97-AF65-F5344CB8AC3E}">
        <p14:creationId xmlns:p14="http://schemas.microsoft.com/office/powerpoint/2010/main" val="411617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346</TotalTime>
  <Words>421</Words>
  <Application>Microsoft Office PowerPoint</Application>
  <PresentationFormat>On-screen Show (4:3)</PresentationFormat>
  <Paragraphs>62</Paragraphs>
  <Slides>16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16</vt:i4>
      </vt:variant>
    </vt:vector>
  </HeadingPairs>
  <TitlesOfParts>
    <vt:vector size="19" baseType="lpstr">
      <vt:lpstr>Office Theme</vt:lpstr>
      <vt:lpstr>MathType 6.0 Equation</vt:lpstr>
      <vt:lpstr>Microsoft Excel Worksheet</vt:lpstr>
      <vt:lpstr>PowerPoint Presentation</vt:lpstr>
      <vt:lpstr>Ways to multiply (1) – lattice method</vt:lpstr>
      <vt:lpstr>Ways to multiply (2a) – long multiplication</vt:lpstr>
      <vt:lpstr>Ways to multiply (2b) – long multiplication</vt:lpstr>
      <vt:lpstr>Division</vt:lpstr>
      <vt:lpstr>Short division (simple example, part1)</vt:lpstr>
      <vt:lpstr>Short division (simple example, part 2)</vt:lpstr>
      <vt:lpstr>Short division (simple example, part 3)</vt:lpstr>
      <vt:lpstr>Long division (1 digit example)</vt:lpstr>
      <vt:lpstr>Long division (1 digit example)</vt:lpstr>
      <vt:lpstr>Long division (1 digit example)</vt:lpstr>
      <vt:lpstr>Long division (1 digit example)</vt:lpstr>
      <vt:lpstr>Long division with a long divisor (a)</vt:lpstr>
      <vt:lpstr>PowerPoint Presentation</vt:lpstr>
      <vt:lpstr>Long division with a long divisor (b)</vt:lpstr>
      <vt:lpstr>Long division of decimals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Transformations and vectors</dc:title>
  <dc:creator>Roger Moss</dc:creator>
  <cp:lastModifiedBy>Roger Moss</cp:lastModifiedBy>
  <cp:revision>27</cp:revision>
  <dcterms:created xsi:type="dcterms:W3CDTF">2006-08-16T00:00:00Z</dcterms:created>
  <dcterms:modified xsi:type="dcterms:W3CDTF">2013-01-27T17:39:04Z</dcterms:modified>
</cp:coreProperties>
</file>