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F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e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e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FCC08-B034-458E-904F-83C6452231F3}" type="datetimeFigureOut">
              <a:rPr lang="en-GB" smtClean="0"/>
              <a:t>27/01/2013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CBB82-A7ED-41A6-8F15-F60C31F0B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6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CBB82-A7ED-41A6-8F15-F60C31F0B2E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61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9.wmf"/><Relationship Id="rId3" Type="http://schemas.openxmlformats.org/officeDocument/2006/relationships/image" Target="../media/image17.jpeg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package" Target="../embeddings/Microsoft_Excel_Worksheet3.xlsx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package" Target="../embeddings/Microsoft_Excel_Worksheet4.xlsx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package" Target="../embeddings/Microsoft_Excel_Worksheet5.xlsx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7.jpe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5638800" cy="9906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Remember, any multiplication can be reversed in 2 ways, using division:</a:t>
            </a:r>
            <a:endParaRPr lang="en-GB" dirty="0" smtClean="0"/>
          </a:p>
          <a:p>
            <a:pPr algn="l"/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102918"/>
              </p:ext>
            </p:extLst>
          </p:nvPr>
        </p:nvGraphicFramePr>
        <p:xfrm>
          <a:off x="5486400" y="4495800"/>
          <a:ext cx="3263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3" imgW="952200" imgH="177480" progId="Equation.DSMT4">
                  <p:embed/>
                </p:oleObj>
              </mc:Choice>
              <mc:Fallback>
                <p:oleObj name="Equation" r:id="rId3" imgW="9522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95800"/>
                        <a:ext cx="3263900" cy="60960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010982"/>
              </p:ext>
            </p:extLst>
          </p:nvPr>
        </p:nvGraphicFramePr>
        <p:xfrm>
          <a:off x="1143000" y="3200400"/>
          <a:ext cx="3657600" cy="680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5" imgW="1091880" imgH="203040" progId="Equation.DSMT4">
                  <p:embed/>
                </p:oleObj>
              </mc:Choice>
              <mc:Fallback>
                <p:oleObj name="Equation" r:id="rId5" imgW="10918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3657600" cy="680952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>
                        <a:solidFill>
                          <a:srgbClr val="E46C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608384"/>
              </p:ext>
            </p:extLst>
          </p:nvPr>
        </p:nvGraphicFramePr>
        <p:xfrm>
          <a:off x="1600200" y="5867400"/>
          <a:ext cx="4003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7" imgW="1168200" imgH="177480" progId="Equation.DSMT4">
                  <p:embed/>
                </p:oleObj>
              </mc:Choice>
              <mc:Fallback>
                <p:oleObj name="Equation" r:id="rId7" imgW="116820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867400"/>
                        <a:ext cx="4003675" cy="60960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>
                        <a:solidFill>
                          <a:srgbClr val="E46C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06031"/>
              </p:ext>
            </p:extLst>
          </p:nvPr>
        </p:nvGraphicFramePr>
        <p:xfrm>
          <a:off x="2743200" y="4191000"/>
          <a:ext cx="1905000" cy="1143000"/>
        </p:xfrm>
        <a:graphic>
          <a:graphicData uri="http://schemas.openxmlformats.org/drawingml/2006/table">
            <a:tbl>
              <a:tblPr/>
              <a:tblGrid>
                <a:gridCol w="476250"/>
                <a:gridCol w="476250"/>
                <a:gridCol w="476250"/>
                <a:gridCol w="476250"/>
              </a:tblGrid>
              <a:tr h="3747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47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Horizontal Scroll 10"/>
          <p:cNvSpPr/>
          <p:nvPr/>
        </p:nvSpPr>
        <p:spPr>
          <a:xfrm>
            <a:off x="1744639" y="152400"/>
            <a:ext cx="59436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Corbel" pitchFamily="34" charset="0"/>
              </a:rPr>
              <a:t>Long multiplication</a:t>
            </a:r>
            <a:br>
              <a:rPr lang="en-GB" sz="3600" dirty="0">
                <a:latin typeface="Corbel" pitchFamily="34" charset="0"/>
              </a:rPr>
            </a:br>
            <a:r>
              <a:rPr lang="en-GB" sz="3600" dirty="0">
                <a:latin typeface="Corbel" pitchFamily="34" charset="0"/>
              </a:rPr>
              <a:t>Long division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713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664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Long division (1 digit example)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037877"/>
              </p:ext>
            </p:extLst>
          </p:nvPr>
        </p:nvGraphicFramePr>
        <p:xfrm>
          <a:off x="1692275" y="1219200"/>
          <a:ext cx="143192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4" imgW="583920" imgH="1307880" progId="Equation.DSMT4">
                  <p:embed/>
                </p:oleObj>
              </mc:Choice>
              <mc:Fallback>
                <p:oleObj name="Equation" r:id="rId4" imgW="58392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219200"/>
                        <a:ext cx="1431925" cy="326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4267200" y="3186127"/>
            <a:ext cx="4038600" cy="1400145"/>
          </a:xfrm>
          <a:prstGeom prst="wedgeRoundRectCallout">
            <a:avLst>
              <a:gd name="adj1" fmla="val -75240"/>
              <a:gd name="adj2" fmla="val -17429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600×3=1800  (less than 1854, OK) 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but 700×3=2100 would be </a:t>
            </a:r>
            <a:r>
              <a:rPr lang="en-GB" u="sng" dirty="0" smtClean="0">
                <a:solidFill>
                  <a:schemeClr val="tx1"/>
                </a:solidFill>
              </a:rPr>
              <a:t>too big</a:t>
            </a:r>
            <a:endParaRPr lang="en-GB" u="sng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1088" y="27432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11088" y="38862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5728648" y="5486400"/>
            <a:ext cx="3186752" cy="1371600"/>
          </a:xfrm>
          <a:prstGeom prst="rightArrow">
            <a:avLst>
              <a:gd name="adj1" fmla="val 48908"/>
              <a:gd name="adj2" fmla="val 58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Carry on…</a:t>
            </a:r>
            <a:endParaRPr lang="en-GB" sz="2000" i="1" u="sng" dirty="0"/>
          </a:p>
        </p:txBody>
      </p:sp>
    </p:spTree>
    <p:extLst>
      <p:ext uri="{BB962C8B-B14F-4D97-AF65-F5344CB8AC3E}">
        <p14:creationId xmlns:p14="http://schemas.microsoft.com/office/powerpoint/2010/main" val="31998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664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Long division (1 digit example)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788859"/>
              </p:ext>
            </p:extLst>
          </p:nvPr>
        </p:nvGraphicFramePr>
        <p:xfrm>
          <a:off x="1688342" y="1143000"/>
          <a:ext cx="1431925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4" imgW="583920" imgH="1765080" progId="Equation.DSMT4">
                  <p:embed/>
                </p:oleObj>
              </mc:Choice>
              <mc:Fallback>
                <p:oleObj name="Equation" r:id="rId4" imgW="583920" imgH="1765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342" y="1143000"/>
                        <a:ext cx="1431925" cy="4411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4343400" y="4191000"/>
            <a:ext cx="4038600" cy="1400145"/>
          </a:xfrm>
          <a:prstGeom prst="wedgeRoundRectCallout">
            <a:avLst>
              <a:gd name="adj1" fmla="val -75240"/>
              <a:gd name="adj2" fmla="val -17429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10×3=30  (less than 54, OK) 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but 20×3=60 would be </a:t>
            </a:r>
            <a:r>
              <a:rPr lang="en-GB" u="sng" dirty="0" smtClean="0">
                <a:solidFill>
                  <a:schemeClr val="tx1"/>
                </a:solidFill>
              </a:rPr>
              <a:t>too big</a:t>
            </a:r>
            <a:endParaRPr lang="en-GB" u="sng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1088" y="27432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11088" y="38862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9992" y="4971822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5909481" y="5486400"/>
            <a:ext cx="3186752" cy="1371600"/>
          </a:xfrm>
          <a:prstGeom prst="rightArrow">
            <a:avLst>
              <a:gd name="adj1" fmla="val 48908"/>
              <a:gd name="adj2" fmla="val 58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Carry on…</a:t>
            </a:r>
            <a:endParaRPr lang="en-GB" sz="2000" i="1" u="sng" dirty="0"/>
          </a:p>
        </p:txBody>
      </p:sp>
    </p:spTree>
    <p:extLst>
      <p:ext uri="{BB962C8B-B14F-4D97-AF65-F5344CB8AC3E}">
        <p14:creationId xmlns:p14="http://schemas.microsoft.com/office/powerpoint/2010/main" val="5411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52400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Long division (1 digit example)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67256"/>
              </p:ext>
            </p:extLst>
          </p:nvPr>
        </p:nvGraphicFramePr>
        <p:xfrm>
          <a:off x="1615529" y="838200"/>
          <a:ext cx="1431925" cy="555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4" imgW="583920" imgH="2222280" progId="Equation.DSMT4">
                  <p:embed/>
                </p:oleObj>
              </mc:Choice>
              <mc:Fallback>
                <p:oleObj name="Equation" r:id="rId4" imgW="58392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529" y="838200"/>
                        <a:ext cx="1431925" cy="5554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3810000" y="4898354"/>
            <a:ext cx="2319551" cy="566494"/>
          </a:xfrm>
          <a:prstGeom prst="wedgeRoundRectCallout">
            <a:avLst>
              <a:gd name="adj1" fmla="val -75828"/>
              <a:gd name="adj2" fmla="val 69301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8×3=24  as required.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1088" y="2411104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11088" y="3572296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11088" y="46482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11088" y="57912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16"/>
          <p:cNvSpPr/>
          <p:nvPr/>
        </p:nvSpPr>
        <p:spPr>
          <a:xfrm>
            <a:off x="4267200" y="5638800"/>
            <a:ext cx="4038600" cy="852472"/>
          </a:xfrm>
          <a:prstGeom prst="wedgeRoundRectCallout">
            <a:avLst>
              <a:gd name="adj1" fmla="val -82337"/>
              <a:gd name="adj2" fmla="val -6222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Remainder 0 so we have finished.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454103"/>
              </p:ext>
            </p:extLst>
          </p:nvPr>
        </p:nvGraphicFramePr>
        <p:xfrm>
          <a:off x="4249003" y="990600"/>
          <a:ext cx="3657600" cy="648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6" imgW="1002960" imgH="177480" progId="Equation.DSMT4">
                  <p:embed/>
                </p:oleObj>
              </mc:Choice>
              <mc:Fallback>
                <p:oleObj name="Equation" r:id="rId6" imgW="100296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003" y="990600"/>
                        <a:ext cx="3657600" cy="64818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134740"/>
              </p:ext>
            </p:extLst>
          </p:nvPr>
        </p:nvGraphicFramePr>
        <p:xfrm>
          <a:off x="0" y="1952505"/>
          <a:ext cx="1143000" cy="380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8" imgW="533160" imgH="177480" progId="Equation.DSMT4">
                  <p:embed/>
                </p:oleObj>
              </mc:Choice>
              <mc:Fallback>
                <p:oleObj name="Equation" r:id="rId8" imgW="5331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52505"/>
                        <a:ext cx="1143000" cy="38056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983611"/>
              </p:ext>
            </p:extLst>
          </p:nvPr>
        </p:nvGraphicFramePr>
        <p:xfrm>
          <a:off x="122238" y="4233863"/>
          <a:ext cx="7889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10" imgW="368280" imgH="177480" progId="Equation.DSMT4">
                  <p:embed/>
                </p:oleObj>
              </mc:Choice>
              <mc:Fallback>
                <p:oleObj name="Equation" r:id="rId10" imgW="3682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4233863"/>
                        <a:ext cx="788987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6319"/>
              </p:ext>
            </p:extLst>
          </p:nvPr>
        </p:nvGraphicFramePr>
        <p:xfrm>
          <a:off x="110531" y="3200400"/>
          <a:ext cx="9794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12" imgW="457200" imgH="177480" progId="Equation.DSMT4">
                  <p:embed/>
                </p:oleObj>
              </mc:Choice>
              <mc:Fallback>
                <p:oleObj name="Equation" r:id="rId12" imgW="45720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31" y="3200400"/>
                        <a:ext cx="979487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495124"/>
              </p:ext>
            </p:extLst>
          </p:nvPr>
        </p:nvGraphicFramePr>
        <p:xfrm>
          <a:off x="179433" y="5341960"/>
          <a:ext cx="6524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Equation" r:id="rId14" imgW="304560" imgH="177480" progId="Equation.DSMT4">
                  <p:embed/>
                </p:oleObj>
              </mc:Choice>
              <mc:Fallback>
                <p:oleObj name="Equation" r:id="rId14" imgW="30456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33" y="5341960"/>
                        <a:ext cx="652462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929251"/>
              </p:ext>
            </p:extLst>
          </p:nvPr>
        </p:nvGraphicFramePr>
        <p:xfrm>
          <a:off x="3048000" y="2286000"/>
          <a:ext cx="3535339" cy="1381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16" imgW="1854000" imgH="711000" progId="Equation.DSMT4">
                  <p:embed/>
                </p:oleObj>
              </mc:Choice>
              <mc:Fallback>
                <p:oleObj name="Equation" r:id="rId16" imgW="185400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3535339" cy="1381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0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Long division with a long divisor (a)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916815"/>
              </p:ext>
            </p:extLst>
          </p:nvPr>
        </p:nvGraphicFramePr>
        <p:xfrm>
          <a:off x="3894078" y="1066801"/>
          <a:ext cx="474668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name="Equation" r:id="rId3" imgW="1587240" imgH="177480" progId="Equation.DSMT4">
                  <p:embed/>
                </p:oleObj>
              </mc:Choice>
              <mc:Fallback>
                <p:oleObj name="Equation" r:id="rId3" imgW="1587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078" y="1066801"/>
                        <a:ext cx="4746684" cy="533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405746"/>
              </p:ext>
            </p:extLst>
          </p:nvPr>
        </p:nvGraphicFramePr>
        <p:xfrm>
          <a:off x="1143000" y="1524000"/>
          <a:ext cx="2024063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Equation" r:id="rId5" imgW="825480" imgH="1765080" progId="Equation.DSMT4">
                  <p:embed/>
                </p:oleObj>
              </mc:Choice>
              <mc:Fallback>
                <p:oleObj name="Equation" r:id="rId5" imgW="825480" imgH="1765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2024063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828800" y="30480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41910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53340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783349"/>
              </p:ext>
            </p:extLst>
          </p:nvPr>
        </p:nvGraphicFramePr>
        <p:xfrm>
          <a:off x="3957638" y="2590800"/>
          <a:ext cx="13065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tion" r:id="rId7" imgW="609480" imgH="177480" progId="Equation.DSMT4">
                  <p:embed/>
                </p:oleObj>
              </mc:Choice>
              <mc:Fallback>
                <p:oleObj name="Equation" r:id="rId7" imgW="6094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638" y="2590800"/>
                        <a:ext cx="1306512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432770"/>
              </p:ext>
            </p:extLst>
          </p:nvPr>
        </p:nvGraphicFramePr>
        <p:xfrm>
          <a:off x="3967163" y="3657600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Equation" r:id="rId9" imgW="533160" imgH="177480" progId="Equation.DSMT4">
                  <p:embed/>
                </p:oleObj>
              </mc:Choice>
              <mc:Fallback>
                <p:oleObj name="Equation" r:id="rId9" imgW="53316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3657600"/>
                        <a:ext cx="1143000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52492"/>
              </p:ext>
            </p:extLst>
          </p:nvPr>
        </p:nvGraphicFramePr>
        <p:xfrm>
          <a:off x="4114800" y="4800600"/>
          <a:ext cx="952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Equation" r:id="rId11" imgW="444240" imgH="177480" progId="Equation.DSMT4">
                  <p:embed/>
                </p:oleObj>
              </mc:Choice>
              <mc:Fallback>
                <p:oleObj name="Equation" r:id="rId11" imgW="44424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00600"/>
                        <a:ext cx="952500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11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26409"/>
              </p:ext>
            </p:extLst>
          </p:nvPr>
        </p:nvGraphicFramePr>
        <p:xfrm>
          <a:off x="762000" y="1832768"/>
          <a:ext cx="2024063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4" imgW="825480" imgH="1765080" progId="Equation.DSMT4">
                  <p:embed/>
                </p:oleObj>
              </mc:Choice>
              <mc:Fallback>
                <p:oleObj name="Equation" r:id="rId4" imgW="825480" imgH="1765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32768"/>
                        <a:ext cx="2024063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447231" y="33528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231" y="44958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00685" y="55626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654795"/>
              </p:ext>
            </p:extLst>
          </p:nvPr>
        </p:nvGraphicFramePr>
        <p:xfrm>
          <a:off x="4610100" y="2064543"/>
          <a:ext cx="3948113" cy="394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Worksheet" r:id="rId6" imgW="1800131" imgH="1800309" progId="Excel.Sheet.12">
                  <p:embed/>
                </p:oleObj>
              </mc:Choice>
              <mc:Fallback>
                <p:oleObj name="Worksheet" r:id="rId6" imgW="1800131" imgH="1800309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2064543"/>
                        <a:ext cx="3948113" cy="394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838200" y="228600"/>
            <a:ext cx="7543801" cy="1295400"/>
          </a:xfrm>
          <a:prstGeom prst="horizontalScroll">
            <a:avLst>
              <a:gd name="adj" fmla="val 237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/>
              <a:t>It’s just like long multiplication, but subtracting instead of adding!</a:t>
            </a:r>
            <a:endParaRPr lang="en-GB" sz="2000" i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971800" y="3048000"/>
            <a:ext cx="1447800" cy="58344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997958" y="4114800"/>
            <a:ext cx="1447800" cy="15240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051412" y="5029200"/>
            <a:ext cx="1447800" cy="15240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32646" y="1401168"/>
            <a:ext cx="137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Dividing: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610100" y="1469408"/>
            <a:ext cx="137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Multiplying: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9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237986"/>
              </p:ext>
            </p:extLst>
          </p:nvPr>
        </p:nvGraphicFramePr>
        <p:xfrm>
          <a:off x="1208968" y="1714500"/>
          <a:ext cx="2195104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3" imgW="647640" imgH="1765080" progId="Equation.DSMT4">
                  <p:embed/>
                </p:oleObj>
              </mc:Choice>
              <mc:Fallback>
                <p:oleObj name="Equation" r:id="rId3" imgW="647640" imgH="1765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968" y="1714500"/>
                        <a:ext cx="2195104" cy="41529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Long division with a long divisor (b)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44886"/>
              </p:ext>
            </p:extLst>
          </p:nvPr>
        </p:nvGraphicFramePr>
        <p:xfrm>
          <a:off x="4159250" y="1066800"/>
          <a:ext cx="4214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5" imgW="1409400" imgH="177480" progId="Equation.DSMT4">
                  <p:embed/>
                </p:oleObj>
              </mc:Choice>
              <mc:Fallback>
                <p:oleObj name="Equation" r:id="rId5" imgW="1409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1066800"/>
                        <a:ext cx="4214813" cy="533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828800" y="32004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41910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53340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390761"/>
              </p:ext>
            </p:extLst>
          </p:nvPr>
        </p:nvGraphicFramePr>
        <p:xfrm>
          <a:off x="4038600" y="2590800"/>
          <a:ext cx="11445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7" imgW="533160" imgH="177480" progId="Equation.DSMT4">
                  <p:embed/>
                </p:oleObj>
              </mc:Choice>
              <mc:Fallback>
                <p:oleObj name="Equation" r:id="rId7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90800"/>
                        <a:ext cx="1144588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768445"/>
              </p:ext>
            </p:extLst>
          </p:nvPr>
        </p:nvGraphicFramePr>
        <p:xfrm>
          <a:off x="4062413" y="3657600"/>
          <a:ext cx="952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9" imgW="444240" imgH="177480" progId="Equation.DSMT4">
                  <p:embed/>
                </p:oleObj>
              </mc:Choice>
              <mc:Fallback>
                <p:oleObj name="Equation" r:id="rId9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3" y="3657600"/>
                        <a:ext cx="952500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953143"/>
              </p:ext>
            </p:extLst>
          </p:nvPr>
        </p:nvGraphicFramePr>
        <p:xfrm>
          <a:off x="4183063" y="4800600"/>
          <a:ext cx="815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11" imgW="380880" imgH="177480" progId="Equation.DSMT4">
                  <p:embed/>
                </p:oleObj>
              </mc:Choice>
              <mc:Fallback>
                <p:oleObj name="Equation" r:id="rId11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4800600"/>
                        <a:ext cx="815975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98517"/>
              </p:ext>
            </p:extLst>
          </p:nvPr>
        </p:nvGraphicFramePr>
        <p:xfrm>
          <a:off x="7467600" y="2764809"/>
          <a:ext cx="1157287" cy="314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Worksheet" r:id="rId13" imgW="638312" imgH="1733702" progId="Excel.Sheet.12">
                  <p:embed/>
                </p:oleObj>
              </mc:Choice>
              <mc:Fallback>
                <p:oleObj name="Worksheet" r:id="rId13" imgW="638312" imgH="17337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67600" y="2764809"/>
                        <a:ext cx="1157287" cy="314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14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909328"/>
              </p:ext>
            </p:extLst>
          </p:nvPr>
        </p:nvGraphicFramePr>
        <p:xfrm>
          <a:off x="992189" y="2362200"/>
          <a:ext cx="2284411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3" imgW="736560" imgH="1765080" progId="Equation.DSMT4">
                  <p:embed/>
                </p:oleObj>
              </mc:Choice>
              <mc:Fallback>
                <p:oleObj name="Equation" r:id="rId3" imgW="736560" imgH="1765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9" y="2362200"/>
                        <a:ext cx="2284411" cy="41529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Long division of decimals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78672" y="3800912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4882488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21888" y="5957248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05335"/>
              </p:ext>
            </p:extLst>
          </p:nvPr>
        </p:nvGraphicFramePr>
        <p:xfrm>
          <a:off x="4000500" y="3419475"/>
          <a:ext cx="7635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3419475"/>
                        <a:ext cx="763588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400835"/>
              </p:ext>
            </p:extLst>
          </p:nvPr>
        </p:nvGraphicFramePr>
        <p:xfrm>
          <a:off x="3763368" y="4460544"/>
          <a:ext cx="10620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7" imgW="495000" imgH="177480" progId="Equation.DSMT4">
                  <p:embed/>
                </p:oleObj>
              </mc:Choice>
              <mc:Fallback>
                <p:oleObj name="Equation" r:id="rId7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368" y="4460544"/>
                        <a:ext cx="1062037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405233"/>
              </p:ext>
            </p:extLst>
          </p:nvPr>
        </p:nvGraphicFramePr>
        <p:xfrm>
          <a:off x="3683000" y="5576888"/>
          <a:ext cx="12239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9" imgW="571320" imgH="177480" progId="Equation.DSMT4">
                  <p:embed/>
                </p:oleObj>
              </mc:Choice>
              <mc:Fallback>
                <p:oleObj name="Equation" r:id="rId9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576888"/>
                        <a:ext cx="1223963" cy="3810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990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make the division easier by multiplying each side by a power of 10 until we have at least one integer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347814"/>
              </p:ext>
            </p:extLst>
          </p:nvPr>
        </p:nvGraphicFramePr>
        <p:xfrm>
          <a:off x="4668838" y="1524000"/>
          <a:ext cx="37893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11" imgW="1765080" imgH="177480" progId="Equation.DSMT4">
                  <p:embed/>
                </p:oleObj>
              </mc:Choice>
              <mc:Fallback>
                <p:oleObj name="Equation" r:id="rId11" imgW="176508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1524000"/>
                        <a:ext cx="3789362" cy="381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5875"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467312"/>
              </p:ext>
            </p:extLst>
          </p:nvPr>
        </p:nvGraphicFramePr>
        <p:xfrm>
          <a:off x="7696200" y="2819400"/>
          <a:ext cx="1147762" cy="3213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Worksheet" r:id="rId13" imgW="619178" imgH="1733702" progId="Excel.Sheet.12">
                  <p:embed/>
                </p:oleObj>
              </mc:Choice>
              <mc:Fallback>
                <p:oleObj name="Worksheet" r:id="rId13" imgW="619178" imgH="17337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96200" y="2819400"/>
                        <a:ext cx="1147762" cy="3213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5029200" y="2155153"/>
            <a:ext cx="2319551" cy="566494"/>
          </a:xfrm>
          <a:prstGeom prst="wedgeRoundRectCallout">
            <a:avLst>
              <a:gd name="adj1" fmla="val 58911"/>
              <a:gd name="adj2" fmla="val -89704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EQUIVALENT FRACTIONS.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048534" y="6096000"/>
            <a:ext cx="2319551" cy="566494"/>
          </a:xfrm>
          <a:prstGeom prst="wedgeRoundRectCallout">
            <a:avLst>
              <a:gd name="adj1" fmla="val -95244"/>
              <a:gd name="adj2" fmla="val -60794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Remember the “decimal places” rule.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2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706" y="381000"/>
            <a:ext cx="7772400" cy="838199"/>
          </a:xfrm>
        </p:spPr>
        <p:txBody>
          <a:bodyPr/>
          <a:lstStyle/>
          <a:p>
            <a:r>
              <a:rPr lang="en-GB" dirty="0" smtClean="0"/>
              <a:t>Ways to multiply (1) – lattice method</a:t>
            </a:r>
            <a:endParaRPr lang="en-GB" dirty="0"/>
          </a:p>
        </p:txBody>
      </p:sp>
      <p:pic>
        <p:nvPicPr>
          <p:cNvPr id="14373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21194"/>
            <a:ext cx="5815012" cy="466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283902"/>
              </p:ext>
            </p:extLst>
          </p:nvPr>
        </p:nvGraphicFramePr>
        <p:xfrm>
          <a:off x="2819400" y="1295400"/>
          <a:ext cx="3810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4" imgW="1269720" imgH="177480" progId="Equation.DSMT4">
                  <p:embed/>
                </p:oleObj>
              </mc:Choice>
              <mc:Fallback>
                <p:oleObj name="Equation" r:id="rId4" imgW="1269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19400" y="1295400"/>
                        <a:ext cx="3810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Explosion 2 48"/>
          <p:cNvSpPr/>
          <p:nvPr/>
        </p:nvSpPr>
        <p:spPr>
          <a:xfrm>
            <a:off x="3276600" y="3200400"/>
            <a:ext cx="5410200" cy="34290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If you only know the lattice method, long division will not make sense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8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706" y="3810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Ways to multiply (2a) – long multiplication</a:t>
            </a:r>
            <a:endParaRPr lang="en-GB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705778"/>
              </p:ext>
            </p:extLst>
          </p:nvPr>
        </p:nvGraphicFramePr>
        <p:xfrm>
          <a:off x="762000" y="1295400"/>
          <a:ext cx="6705600" cy="705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3" imgW="2412720" imgH="253800" progId="Equation.DSMT4">
                  <p:embed/>
                </p:oleObj>
              </mc:Choice>
              <mc:Fallback>
                <p:oleObj name="Equation" r:id="rId3" imgW="2412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295400"/>
                        <a:ext cx="6705600" cy="70585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513744"/>
              </p:ext>
            </p:extLst>
          </p:nvPr>
        </p:nvGraphicFramePr>
        <p:xfrm>
          <a:off x="2286000" y="2362200"/>
          <a:ext cx="3876952" cy="371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Worksheet" r:id="rId5" imgW="1876284" imgH="1800309" progId="Excel.Sheet.12">
                  <p:embed/>
                </p:oleObj>
              </mc:Choice>
              <mc:Fallback>
                <p:oleObj name="Worksheet" r:id="rId5" imgW="1876284" imgH="18003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2362200"/>
                        <a:ext cx="3876952" cy="371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97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706" y="3810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Ways to multiply (2b) – long multiplication</a:t>
            </a:r>
            <a:endParaRPr lang="en-GB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800356"/>
              </p:ext>
            </p:extLst>
          </p:nvPr>
        </p:nvGraphicFramePr>
        <p:xfrm>
          <a:off x="762000" y="1295400"/>
          <a:ext cx="6705600" cy="705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3" imgW="2412720" imgH="253800" progId="Equation.DSMT4">
                  <p:embed/>
                </p:oleObj>
              </mc:Choice>
              <mc:Fallback>
                <p:oleObj name="Equation" r:id="rId3" imgW="2412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295400"/>
                        <a:ext cx="6705600" cy="70585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464403"/>
              </p:ext>
            </p:extLst>
          </p:nvPr>
        </p:nvGraphicFramePr>
        <p:xfrm>
          <a:off x="2133600" y="2286000"/>
          <a:ext cx="3948112" cy="394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Worksheet" r:id="rId5" imgW="1800131" imgH="1800309" progId="Excel.Sheet.12">
                  <p:embed/>
                </p:oleObj>
              </mc:Choice>
              <mc:Fallback>
                <p:oleObj name="Worksheet" r:id="rId5" imgW="1800131" imgH="18003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0" y="2286000"/>
                        <a:ext cx="3948112" cy="394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5715000" y="6091451"/>
            <a:ext cx="3124200" cy="6858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Can we reverse the process?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5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706" y="381000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Division</a:t>
            </a:r>
            <a:endParaRPr lang="en-GB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739165"/>
              </p:ext>
            </p:extLst>
          </p:nvPr>
        </p:nvGraphicFramePr>
        <p:xfrm>
          <a:off x="685800" y="3581400"/>
          <a:ext cx="7512050" cy="626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3" imgW="3047760" imgH="253800" progId="Equation.DSMT4">
                  <p:embed/>
                </p:oleObj>
              </mc:Choice>
              <mc:Fallback>
                <p:oleObj name="Equation" r:id="rId3" imgW="3047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3581400"/>
                        <a:ext cx="7512050" cy="626474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95218"/>
              </p:ext>
            </p:extLst>
          </p:nvPr>
        </p:nvGraphicFramePr>
        <p:xfrm>
          <a:off x="2133600" y="1600200"/>
          <a:ext cx="4906962" cy="55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5" imgW="1587240" imgH="177480" progId="Equation.DSMT4">
                  <p:embed/>
                </p:oleObj>
              </mc:Choice>
              <mc:Fallback>
                <p:oleObj name="Equation" r:id="rId5" imgW="1587240" imgH="177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00200"/>
                        <a:ext cx="4906962" cy="551411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2867238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“We need an easy way of splitting it into single digit multiples of 457”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205332"/>
              </p:ext>
            </p:extLst>
          </p:nvPr>
        </p:nvGraphicFramePr>
        <p:xfrm>
          <a:off x="1905000" y="4267200"/>
          <a:ext cx="17526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7" imgW="711000" imgH="177480" progId="Equation.DSMT4">
                  <p:embed/>
                </p:oleObj>
              </mc:Choice>
              <mc:Fallback>
                <p:oleObj name="Equation" r:id="rId7" imgW="711000" imgH="177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1752600" cy="438150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889574"/>
              </p:ext>
            </p:extLst>
          </p:nvPr>
        </p:nvGraphicFramePr>
        <p:xfrm>
          <a:off x="1447800" y="4953000"/>
          <a:ext cx="486568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9" imgW="1574640" imgH="177480" progId="Equation.DSMT4">
                  <p:embed/>
                </p:oleObj>
              </mc:Choice>
              <mc:Fallback>
                <p:oleObj name="Equation" r:id="rId9" imgW="1574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4865687" cy="550863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124200" y="5722960"/>
            <a:ext cx="5867400" cy="1066800"/>
            <a:chOff x="3124200" y="5722960"/>
            <a:chExt cx="5867400" cy="1066800"/>
          </a:xfrm>
        </p:grpSpPr>
        <p:sp>
          <p:nvSpPr>
            <p:cNvPr id="8" name="Double Wave 7"/>
            <p:cNvSpPr/>
            <p:nvPr/>
          </p:nvSpPr>
          <p:spPr>
            <a:xfrm>
              <a:off x="3124200" y="5791200"/>
              <a:ext cx="4800600" cy="914400"/>
            </a:xfrm>
            <a:prstGeom prst="doubleWav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We will see how in a moment…first, let’s start with something simpler.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7924800" y="5722960"/>
              <a:ext cx="1066800" cy="1066800"/>
            </a:xfrm>
            <a:prstGeom prst="rightArrow">
              <a:avLst>
                <a:gd name="adj1" fmla="val 50000"/>
                <a:gd name="adj2" fmla="val 60235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5951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706" y="381000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Short division (simple example, part1)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03291"/>
              </p:ext>
            </p:extLst>
          </p:nvPr>
        </p:nvGraphicFramePr>
        <p:xfrm>
          <a:off x="2514600" y="1295400"/>
          <a:ext cx="3505200" cy="711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4" imgW="876240" imgH="177480" progId="Equation.DSMT4">
                  <p:embed/>
                </p:oleObj>
              </mc:Choice>
              <mc:Fallback>
                <p:oleObj name="Equation" r:id="rId4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95400"/>
                        <a:ext cx="3505200" cy="7111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2286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Swop the numbers and write a division sign: </a:t>
            </a:r>
            <a:endParaRPr lang="en-GB" sz="20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546837"/>
              </p:ext>
            </p:extLst>
          </p:nvPr>
        </p:nvGraphicFramePr>
        <p:xfrm>
          <a:off x="2939935" y="2601724"/>
          <a:ext cx="163206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6" imgW="533169" imgH="469696" progId="Equation.DSMT4">
                  <p:embed/>
                </p:oleObj>
              </mc:Choice>
              <mc:Fallback>
                <p:oleObj name="Equation" r:id="rId6" imgW="533169" imgH="46969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935" y="2601724"/>
                        <a:ext cx="1632065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71600" y="4038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How many 3’s go into 7?  </a:t>
            </a:r>
            <a:r>
              <a:rPr lang="en-GB" sz="2000" dirty="0"/>
              <a:t> </a:t>
            </a:r>
            <a:r>
              <a:rPr lang="en-GB" sz="2000" dirty="0" smtClean="0"/>
              <a:t> “2, remainder 1”</a:t>
            </a:r>
            <a:endParaRPr lang="en-GB" sz="20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013246"/>
              </p:ext>
            </p:extLst>
          </p:nvPr>
        </p:nvGraphicFramePr>
        <p:xfrm>
          <a:off x="2286000" y="4572000"/>
          <a:ext cx="1759140" cy="1560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8" imgW="520474" imgH="469696" progId="Equation.DSMT4">
                  <p:embed/>
                </p:oleObj>
              </mc:Choice>
              <mc:Fallback>
                <p:oleObj name="Equation" r:id="rId8" imgW="520474" imgH="46969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1759140" cy="1560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ular Callout 12"/>
          <p:cNvSpPr/>
          <p:nvPr/>
        </p:nvSpPr>
        <p:spPr>
          <a:xfrm>
            <a:off x="4876800" y="4938727"/>
            <a:ext cx="4038600" cy="1400145"/>
          </a:xfrm>
          <a:prstGeom prst="wedgeRoundRectCallout">
            <a:avLst>
              <a:gd name="adj1" fmla="val -71523"/>
              <a:gd name="adj2" fmla="val -43747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 is in the </a:t>
            </a:r>
            <a:r>
              <a:rPr lang="en-GB" b="1" dirty="0" smtClean="0">
                <a:solidFill>
                  <a:schemeClr val="tx1"/>
                </a:solidFill>
              </a:rPr>
              <a:t>thousands</a:t>
            </a:r>
            <a:r>
              <a:rPr lang="en-GB" dirty="0" smtClean="0">
                <a:solidFill>
                  <a:schemeClr val="tx1"/>
                </a:solidFill>
              </a:rPr>
              <a:t> column.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We have “made” 2000×3=6000  so far. 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Now, how many 3’s go into the remaining 1854?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706" y="381000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Short division (simple example, part 2)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90600" y="3629055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How many 3’s go into 5?    “1, remainder 2”</a:t>
            </a:r>
            <a:endParaRPr lang="en-GB" sz="20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ounded Rectangular Callout 12"/>
          <p:cNvSpPr/>
          <p:nvPr/>
        </p:nvSpPr>
        <p:spPr>
          <a:xfrm>
            <a:off x="4953001" y="2022431"/>
            <a:ext cx="4038600" cy="1400145"/>
          </a:xfrm>
          <a:prstGeom prst="wedgeRoundRectCallout">
            <a:avLst>
              <a:gd name="adj1" fmla="val -73889"/>
              <a:gd name="adj2" fmla="val -28151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26 means 2600.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We have “made” 2600×3=7800  so far. 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Now, how many 3’s go into the remaining 54?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464965"/>
              </p:ext>
            </p:extLst>
          </p:nvPr>
        </p:nvGraphicFramePr>
        <p:xfrm>
          <a:off x="2628899" y="2049768"/>
          <a:ext cx="1524001" cy="1351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4" imgW="545863" imgH="469696" progId="Equation.DSMT4">
                  <p:embed/>
                </p:oleObj>
              </mc:Choice>
              <mc:Fallback>
                <p:oleObj name="Equation" r:id="rId4" imgW="545863" imgH="46969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899" y="2049768"/>
                        <a:ext cx="1524001" cy="1351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8200" y="1495455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How many 3’s go into 18?    “6, remainder 0”</a:t>
            </a:r>
            <a:endParaRPr lang="en-GB" sz="2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098834"/>
              </p:ext>
            </p:extLst>
          </p:nvPr>
        </p:nvGraphicFramePr>
        <p:xfrm>
          <a:off x="1960158" y="4247864"/>
          <a:ext cx="1719702" cy="139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6" imgW="583947" imgH="469696" progId="Equation.DSMT4">
                  <p:embed/>
                </p:oleObj>
              </mc:Choice>
              <mc:Fallback>
                <p:oleObj name="Equation" r:id="rId6" imgW="583947" imgH="46969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158" y="4247864"/>
                        <a:ext cx="1719702" cy="1390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4539018" y="4343400"/>
            <a:ext cx="4038600" cy="1400145"/>
          </a:xfrm>
          <a:prstGeom prst="wedgeRoundRectCallout">
            <a:avLst>
              <a:gd name="adj1" fmla="val -73889"/>
              <a:gd name="adj2" fmla="val -28151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261 means 2610.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We have “made” 2610×3=7830  so far. 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Now, how many 3’s go into the remaining 24?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2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706" y="381000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Short division (simple example, part 3)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838200" y="1495455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How many 3’s go into 24?    “8, remainder 0”</a:t>
            </a:r>
            <a:endParaRPr lang="en-GB" sz="2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934024"/>
              </p:ext>
            </p:extLst>
          </p:nvPr>
        </p:nvGraphicFramePr>
        <p:xfrm>
          <a:off x="1981200" y="2009921"/>
          <a:ext cx="1684131" cy="1362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4" imgW="583947" imgH="469696" progId="Equation.DSMT4">
                  <p:embed/>
                </p:oleObj>
              </mc:Choice>
              <mc:Fallback>
                <p:oleObj name="Equation" r:id="rId4" imgW="583947" imgH="46969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09921"/>
                        <a:ext cx="1684131" cy="1362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82023"/>
              </p:ext>
            </p:extLst>
          </p:nvPr>
        </p:nvGraphicFramePr>
        <p:xfrm>
          <a:off x="4559490" y="2286000"/>
          <a:ext cx="4013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6" imgW="1002960" imgH="177480" progId="Equation.DSMT4">
                  <p:embed/>
                </p:oleObj>
              </mc:Choice>
              <mc:Fallback>
                <p:oleObj name="Equation" r:id="rId6" imgW="10029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490" y="2286000"/>
                        <a:ext cx="4013200" cy="711200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Explosion 2 16"/>
          <p:cNvSpPr/>
          <p:nvPr/>
        </p:nvSpPr>
        <p:spPr>
          <a:xfrm>
            <a:off x="-381000" y="3059374"/>
            <a:ext cx="6640773" cy="3764507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You can use short division with a longer divisor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 (e.g. 457) but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rgbClr val="7030A0"/>
                </a:solidFill>
              </a:rPr>
              <a:t>long division</a:t>
            </a:r>
            <a:r>
              <a:rPr lang="en-GB" sz="2000" dirty="0" smtClean="0">
                <a:solidFill>
                  <a:schemeClr val="tx1"/>
                </a:solidFill>
              </a:rPr>
              <a:t> is </a:t>
            </a:r>
            <a:r>
              <a:rPr lang="en-GB" sz="2400" dirty="0" smtClean="0">
                <a:solidFill>
                  <a:srgbClr val="7030A0"/>
                </a:solidFill>
              </a:rPr>
              <a:t>easier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638800" y="4495800"/>
            <a:ext cx="3505200" cy="2362200"/>
          </a:xfrm>
          <a:prstGeom prst="rightArrow">
            <a:avLst>
              <a:gd name="adj1" fmla="val 5924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We do the same thing, but write out each subtraction to make it clearer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15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664"/>
            <a:ext cx="7772400" cy="838199"/>
          </a:xfrm>
        </p:spPr>
        <p:txBody>
          <a:bodyPr>
            <a:normAutofit/>
          </a:bodyPr>
          <a:lstStyle/>
          <a:p>
            <a:r>
              <a:rPr lang="en-GB" dirty="0" smtClean="0"/>
              <a:t>Long division (1 digit example)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987440"/>
              </p:ext>
            </p:extLst>
          </p:nvPr>
        </p:nvGraphicFramePr>
        <p:xfrm>
          <a:off x="1828800" y="1371600"/>
          <a:ext cx="1431925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4" imgW="583920" imgH="850680" progId="Equation.DSMT4">
                  <p:embed/>
                </p:oleObj>
              </mc:Choice>
              <mc:Fallback>
                <p:oleObj name="Equation" r:id="rId4" imgW="583920" imgH="850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1431925" cy="2125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4800600" y="2195527"/>
            <a:ext cx="4038600" cy="1400145"/>
          </a:xfrm>
          <a:prstGeom prst="wedgeRoundRectCallout">
            <a:avLst>
              <a:gd name="adj1" fmla="val -77267"/>
              <a:gd name="adj2" fmla="val -18403"/>
              <a:gd name="adj3" fmla="val 16667"/>
            </a:avLst>
          </a:prstGeom>
          <a:solidFill>
            <a:srgbClr val="14F8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2000×3=6000  (less than 7854, OK) 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but 3000×3=9000 would be </a:t>
            </a:r>
            <a:r>
              <a:rPr lang="en-GB" u="sng" dirty="0" smtClean="0">
                <a:solidFill>
                  <a:schemeClr val="tx1"/>
                </a:solidFill>
              </a:rPr>
              <a:t>too big</a:t>
            </a:r>
            <a:endParaRPr lang="en-GB" u="sng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28956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xplosion 2 18"/>
          <p:cNvSpPr/>
          <p:nvPr/>
        </p:nvSpPr>
        <p:spPr>
          <a:xfrm>
            <a:off x="-533400" y="3276600"/>
            <a:ext cx="6640773" cy="3764507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This is just to show </a:t>
            </a:r>
            <a:r>
              <a:rPr lang="en-GB" sz="2000" i="1" dirty="0" smtClean="0">
                <a:solidFill>
                  <a:schemeClr val="tx1"/>
                </a:solidFill>
              </a:rPr>
              <a:t>how long division works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You do not </a:t>
            </a:r>
            <a:r>
              <a:rPr lang="en-GB" sz="2400" b="1" i="1" dirty="0" smtClean="0">
                <a:solidFill>
                  <a:schemeClr val="tx1"/>
                </a:solidFill>
              </a:rPr>
              <a:t>need</a:t>
            </a:r>
            <a:r>
              <a:rPr lang="en-GB" sz="2000" dirty="0" smtClean="0">
                <a:solidFill>
                  <a:schemeClr val="tx1"/>
                </a:solidFill>
              </a:rPr>
              <a:t> long division for such an easy question.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728648" y="4495800"/>
            <a:ext cx="3505200" cy="2362200"/>
          </a:xfrm>
          <a:prstGeom prst="rightArrow">
            <a:avLst>
              <a:gd name="adj1" fmla="val 5231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We repeat the process until there is </a:t>
            </a:r>
            <a:r>
              <a:rPr lang="en-GB" sz="2000" i="1" u="sng" dirty="0" smtClean="0"/>
              <a:t>no remainder left!</a:t>
            </a:r>
            <a:endParaRPr lang="en-GB" sz="2000" i="1" u="sng" dirty="0"/>
          </a:p>
        </p:txBody>
      </p:sp>
    </p:spTree>
    <p:extLst>
      <p:ext uri="{BB962C8B-B14F-4D97-AF65-F5344CB8AC3E}">
        <p14:creationId xmlns:p14="http://schemas.microsoft.com/office/powerpoint/2010/main" val="41161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421</Words>
  <Application>Microsoft Office PowerPoint</Application>
  <PresentationFormat>On-screen Show (4:3)</PresentationFormat>
  <Paragraphs>62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MathType 6.0 Equation</vt:lpstr>
      <vt:lpstr>Microsoft Excel Worksheet</vt:lpstr>
      <vt:lpstr>PowerPoint Presentation</vt:lpstr>
      <vt:lpstr>Ways to multiply (1) – lattice method</vt:lpstr>
      <vt:lpstr>Ways to multiply (2a) – long multiplication</vt:lpstr>
      <vt:lpstr>Ways to multiply (2b) – long multiplication</vt:lpstr>
      <vt:lpstr>Division</vt:lpstr>
      <vt:lpstr>Short division (simple example, part1)</vt:lpstr>
      <vt:lpstr>Short division (simple example, part 2)</vt:lpstr>
      <vt:lpstr>Short division (simple example, part 3)</vt:lpstr>
      <vt:lpstr>Long division (1 digit example)</vt:lpstr>
      <vt:lpstr>Long division (1 digit example)</vt:lpstr>
      <vt:lpstr>Long division (1 digit example)</vt:lpstr>
      <vt:lpstr>Long division (1 digit example)</vt:lpstr>
      <vt:lpstr>Long division with a long divisor (a)</vt:lpstr>
      <vt:lpstr>PowerPoint Presentation</vt:lpstr>
      <vt:lpstr>Long division with a long divisor (b)</vt:lpstr>
      <vt:lpstr>Long division of decimals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 and vectors</dc:title>
  <dc:creator>Roger Moss</dc:creator>
  <cp:lastModifiedBy>Roger Moss</cp:lastModifiedBy>
  <cp:revision>27</cp:revision>
  <dcterms:created xsi:type="dcterms:W3CDTF">2006-08-16T00:00:00Z</dcterms:created>
  <dcterms:modified xsi:type="dcterms:W3CDTF">2013-01-27T17:39:04Z</dcterms:modified>
</cp:coreProperties>
</file>