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75" r:id="rId6"/>
    <p:sldId id="262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21B"/>
    <a:srgbClr val="6600FF"/>
    <a:srgbClr val="31DBA2"/>
    <a:srgbClr val="08A8F8"/>
    <a:srgbClr val="87798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9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17" Type="http://schemas.openxmlformats.org/officeDocument/2006/relationships/image" Target="../media/image19.wmf"/><Relationship Id="rId2" Type="http://schemas.openxmlformats.org/officeDocument/2006/relationships/image" Target="../media/image4.wmf"/><Relationship Id="rId16" Type="http://schemas.openxmlformats.org/officeDocument/2006/relationships/image" Target="../media/image18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E54B-5313-764D-9D84-99323FE6CD24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9273-C039-0D40-B3C3-26C904DB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E54B-5313-764D-9D84-99323FE6CD24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9273-C039-0D40-B3C3-26C904DB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9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E54B-5313-764D-9D84-99323FE6CD24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9273-C039-0D40-B3C3-26C904DB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2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E54B-5313-764D-9D84-99323FE6CD24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9273-C039-0D40-B3C3-26C904DB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2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E54B-5313-764D-9D84-99323FE6CD24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9273-C039-0D40-B3C3-26C904DB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E54B-5313-764D-9D84-99323FE6CD24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9273-C039-0D40-B3C3-26C904DB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8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E54B-5313-764D-9D84-99323FE6CD24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9273-C039-0D40-B3C3-26C904DB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2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E54B-5313-764D-9D84-99323FE6CD24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9273-C039-0D40-B3C3-26C904DB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2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E54B-5313-764D-9D84-99323FE6CD24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9273-C039-0D40-B3C3-26C904DB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E54B-5313-764D-9D84-99323FE6CD24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9273-C039-0D40-B3C3-26C904DB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5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E54B-5313-764D-9D84-99323FE6CD24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9273-C039-0D40-B3C3-26C904DB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6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3E54B-5313-764D-9D84-99323FE6CD24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99273-C039-0D40-B3C3-26C904DB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5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wmf"/><Relationship Id="rId26" Type="http://schemas.openxmlformats.org/officeDocument/2006/relationships/oleObject" Target="../embeddings/oleObject14.bin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34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33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29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3.wmf"/><Relationship Id="rId32" Type="http://schemas.openxmlformats.org/officeDocument/2006/relationships/oleObject" Target="../embeddings/oleObject17.bin"/><Relationship Id="rId37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oleObject" Target="../embeddings/oleObject15.bin"/><Relationship Id="rId36" Type="http://schemas.openxmlformats.org/officeDocument/2006/relationships/oleObject" Target="../embeddings/oleObject19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10.bin"/><Relationship Id="rId31" Type="http://schemas.openxmlformats.org/officeDocument/2006/relationships/image" Target="../media/image1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image" Target="../media/image14.wmf"/><Relationship Id="rId30" Type="http://schemas.openxmlformats.org/officeDocument/2006/relationships/oleObject" Target="../embeddings/oleObject16.bin"/><Relationship Id="rId35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7779"/>
            <a:ext cx="7772400" cy="170317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“Different units for different purposes”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(1) Length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92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is a Scottish midge?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604" y="1255593"/>
            <a:ext cx="4109491" cy="4109491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495209"/>
              </p:ext>
            </p:extLst>
          </p:nvPr>
        </p:nvGraphicFramePr>
        <p:xfrm>
          <a:off x="3507129" y="4413813"/>
          <a:ext cx="1976853" cy="680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4" imgW="1143000" imgH="393480" progId="Equation.DSMT4">
                  <p:embed/>
                </p:oleObj>
              </mc:Choice>
              <mc:Fallback>
                <p:oleObj name="Equation" r:id="rId4" imgW="1143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7129" y="4413813"/>
                        <a:ext cx="1976853" cy="680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507129" y="4217977"/>
            <a:ext cx="1840375" cy="0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07129" y="3692324"/>
            <a:ext cx="0" cy="7870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47504" y="3661458"/>
            <a:ext cx="0" cy="7870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5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2278"/>
          </a:xfrm>
        </p:spPr>
        <p:txBody>
          <a:bodyPr/>
          <a:lstStyle/>
          <a:p>
            <a:r>
              <a:rPr lang="en-GB" dirty="0" smtClean="0"/>
              <a:t>Units of length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67160" y="1985140"/>
            <a:ext cx="8019443" cy="319267"/>
            <a:chOff x="567160" y="2210765"/>
            <a:chExt cx="8019443" cy="3192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67160" y="2372810"/>
              <a:ext cx="8015468" cy="0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67160" y="2210765"/>
              <a:ext cx="0" cy="314445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33912" y="2210765"/>
              <a:ext cx="0" cy="314445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28683" y="2215587"/>
              <a:ext cx="0" cy="314445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586603" y="2215587"/>
              <a:ext cx="0" cy="314445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923830"/>
              </p:ext>
            </p:extLst>
          </p:nvPr>
        </p:nvGraphicFramePr>
        <p:xfrm>
          <a:off x="457190" y="1705625"/>
          <a:ext cx="187249" cy="262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"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0" y="1705625"/>
                        <a:ext cx="187249" cy="262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315920"/>
              </p:ext>
            </p:extLst>
          </p:nvPr>
        </p:nvGraphicFramePr>
        <p:xfrm>
          <a:off x="688975" y="1705625"/>
          <a:ext cx="492884" cy="265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" name="Equation" r:id="rId5" imgW="330120" imgH="177480" progId="Equation.DSMT4">
                  <p:embed/>
                </p:oleObj>
              </mc:Choice>
              <mc:Fallback>
                <p:oleObj name="Equation" r:id="rId5" imgW="33012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1705625"/>
                        <a:ext cx="492884" cy="265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041746"/>
              </p:ext>
            </p:extLst>
          </p:nvPr>
        </p:nvGraphicFramePr>
        <p:xfrm>
          <a:off x="1012022" y="2339181"/>
          <a:ext cx="98425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" name="Equation" r:id="rId7" imgW="660240" imgH="406080" progId="Equation.DSMT4">
                  <p:embed/>
                </p:oleObj>
              </mc:Choice>
              <mc:Fallback>
                <p:oleObj name="Equation" r:id="rId7" imgW="660240" imgH="4060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022" y="2339181"/>
                        <a:ext cx="98425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065864"/>
              </p:ext>
            </p:extLst>
          </p:nvPr>
        </p:nvGraphicFramePr>
        <p:xfrm>
          <a:off x="7911286" y="2339181"/>
          <a:ext cx="1096963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" name="Equation" r:id="rId9" imgW="736560" imgH="406080" progId="Equation.DSMT4">
                  <p:embed/>
                </p:oleObj>
              </mc:Choice>
              <mc:Fallback>
                <p:oleObj name="Equation" r:id="rId9" imgW="736560" imgH="4060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1286" y="2339181"/>
                        <a:ext cx="1096963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998898"/>
              </p:ext>
            </p:extLst>
          </p:nvPr>
        </p:nvGraphicFramePr>
        <p:xfrm>
          <a:off x="8266113" y="1666272"/>
          <a:ext cx="58578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" name="Equation" r:id="rId11" imgW="393480" imgH="177480" progId="Equation.DSMT4">
                  <p:embed/>
                </p:oleObj>
              </mc:Choice>
              <mc:Fallback>
                <p:oleObj name="Equation" r:id="rId11" imgW="39348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6113" y="1666272"/>
                        <a:ext cx="585787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567160" y="3902318"/>
            <a:ext cx="8015468" cy="0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7160" y="3753637"/>
            <a:ext cx="0" cy="314445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15251" y="3753637"/>
            <a:ext cx="0" cy="314445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48144" y="3753637"/>
            <a:ext cx="0" cy="314445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16193" y="3753637"/>
            <a:ext cx="0" cy="314445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82628" y="3753637"/>
            <a:ext cx="0" cy="314445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700907"/>
              </p:ext>
            </p:extLst>
          </p:nvPr>
        </p:nvGraphicFramePr>
        <p:xfrm>
          <a:off x="2722357" y="3389868"/>
          <a:ext cx="58578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" name="Equation" r:id="rId13" imgW="393480" imgH="177480" progId="Equation.DSMT4">
                  <p:embed/>
                </p:oleObj>
              </mc:Choice>
              <mc:Fallback>
                <p:oleObj name="Equation" r:id="rId13" imgW="39348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357" y="3389868"/>
                        <a:ext cx="585787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075210"/>
              </p:ext>
            </p:extLst>
          </p:nvPr>
        </p:nvGraphicFramePr>
        <p:xfrm>
          <a:off x="473497" y="3389868"/>
          <a:ext cx="18732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7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497" y="3389868"/>
                        <a:ext cx="187325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86189"/>
              </p:ext>
            </p:extLst>
          </p:nvPr>
        </p:nvGraphicFramePr>
        <p:xfrm>
          <a:off x="5155250" y="3371545"/>
          <a:ext cx="58578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" name="Equation" r:id="rId17" imgW="393480" imgH="177480" progId="Equation.DSMT4">
                  <p:embed/>
                </p:oleObj>
              </mc:Choice>
              <mc:Fallback>
                <p:oleObj name="Equation" r:id="rId17" imgW="393480" imgH="177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5250" y="3371545"/>
                        <a:ext cx="585787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69800"/>
              </p:ext>
            </p:extLst>
          </p:nvPr>
        </p:nvGraphicFramePr>
        <p:xfrm>
          <a:off x="7623299" y="3371545"/>
          <a:ext cx="58578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" name="Equation" r:id="rId19" imgW="393480" imgH="177480" progId="Equation.DSMT4">
                  <p:embed/>
                </p:oleObj>
              </mc:Choice>
              <mc:Fallback>
                <p:oleObj name="Equation" r:id="rId19" imgW="393480" imgH="177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299" y="3371545"/>
                        <a:ext cx="585787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497048"/>
              </p:ext>
            </p:extLst>
          </p:nvPr>
        </p:nvGraphicFramePr>
        <p:xfrm>
          <a:off x="7604248" y="4149457"/>
          <a:ext cx="6048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" name="Equation" r:id="rId21" imgW="406080" imgH="203040" progId="Equation.DSMT4">
                  <p:embed/>
                </p:oleObj>
              </mc:Choice>
              <mc:Fallback>
                <p:oleObj name="Equation" r:id="rId21" imgW="406080" imgH="203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248" y="4149457"/>
                        <a:ext cx="604838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807491"/>
              </p:ext>
            </p:extLst>
          </p:nvPr>
        </p:nvGraphicFramePr>
        <p:xfrm>
          <a:off x="8474075" y="4149457"/>
          <a:ext cx="3778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" name="Equation" r:id="rId23" imgW="253800" imgH="164880" progId="Equation.DSMT4">
                  <p:embed/>
                </p:oleObj>
              </mc:Choice>
              <mc:Fallback>
                <p:oleObj name="Equation" r:id="rId23" imgW="253800" imgH="1648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075" y="4149457"/>
                        <a:ext cx="37782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H="1">
            <a:off x="3128791" y="2525210"/>
            <a:ext cx="4700859" cy="1228427"/>
          </a:xfrm>
          <a:prstGeom prst="straightConnector1">
            <a:avLst/>
          </a:prstGeom>
          <a:ln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2505" y="5464877"/>
            <a:ext cx="8164295" cy="0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975955"/>
              </p:ext>
            </p:extLst>
          </p:nvPr>
        </p:nvGraphicFramePr>
        <p:xfrm>
          <a:off x="428842" y="5027018"/>
          <a:ext cx="18732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" name="Equation" r:id="rId25" imgW="126725" imgH="177415" progId="Equation.DSMT4">
                  <p:embed/>
                </p:oleObj>
              </mc:Choice>
              <mc:Fallback>
                <p:oleObj name="Equation" r:id="rId25" imgW="126725" imgH="177415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842" y="5027018"/>
                        <a:ext cx="187325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889489"/>
              </p:ext>
            </p:extLst>
          </p:nvPr>
        </p:nvGraphicFramePr>
        <p:xfrm>
          <a:off x="6668418" y="5684643"/>
          <a:ext cx="1247775" cy="99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" name="Equation" r:id="rId26" imgW="838080" imgH="634680" progId="Equation.DSMT4">
                  <p:embed/>
                </p:oleObj>
              </mc:Choice>
              <mc:Fallback>
                <p:oleObj name="Equation" r:id="rId26" imgW="838080" imgH="6346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8418" y="5684643"/>
                        <a:ext cx="1247775" cy="998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3874"/>
              </p:ext>
            </p:extLst>
          </p:nvPr>
        </p:nvGraphicFramePr>
        <p:xfrm>
          <a:off x="3675788" y="5616575"/>
          <a:ext cx="11334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" name="Equation" r:id="rId28" imgW="761760" imgH="825480" progId="Equation.DSMT4">
                  <p:embed/>
                </p:oleObj>
              </mc:Choice>
              <mc:Fallback>
                <p:oleObj name="Equation" r:id="rId28" imgW="761760" imgH="825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788" y="5616575"/>
                        <a:ext cx="1133475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112425"/>
              </p:ext>
            </p:extLst>
          </p:nvPr>
        </p:nvGraphicFramePr>
        <p:xfrm>
          <a:off x="4816444" y="4694924"/>
          <a:ext cx="9445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" name="Equation" r:id="rId30" imgW="634680" imgH="406080" progId="Equation.DSMT4">
                  <p:embed/>
                </p:oleObj>
              </mc:Choice>
              <mc:Fallback>
                <p:oleObj name="Equation" r:id="rId30" imgW="634680" imgH="4060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44" y="4694924"/>
                        <a:ext cx="9445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522505" y="5300849"/>
            <a:ext cx="0" cy="407403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51134" y="5272301"/>
            <a:ext cx="0" cy="407403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52479" y="5296587"/>
            <a:ext cx="0" cy="407403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052559" y="5281963"/>
            <a:ext cx="0" cy="407403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407896" y="5382437"/>
            <a:ext cx="0" cy="180973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393285"/>
              </p:ext>
            </p:extLst>
          </p:nvPr>
        </p:nvGraphicFramePr>
        <p:xfrm>
          <a:off x="688975" y="5616575"/>
          <a:ext cx="177482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" name="Equation" r:id="rId32" imgW="1193760" imgH="825480" progId="Equation.DSMT4">
                  <p:embed/>
                </p:oleObj>
              </mc:Choice>
              <mc:Fallback>
                <p:oleObj name="Equation" r:id="rId32" imgW="1193760" imgH="8254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5616575"/>
                        <a:ext cx="1774825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972060"/>
              </p:ext>
            </p:extLst>
          </p:nvPr>
        </p:nvGraphicFramePr>
        <p:xfrm>
          <a:off x="4830529" y="5675092"/>
          <a:ext cx="7000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" name="Equation" r:id="rId34" imgW="469800" imgH="393480" progId="Equation.DSMT4">
                  <p:embed/>
                </p:oleObj>
              </mc:Choice>
              <mc:Fallback>
                <p:oleObj name="Equation" r:id="rId34" imgW="469800" imgH="3934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529" y="5675092"/>
                        <a:ext cx="70008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flipH="1">
            <a:off x="660822" y="4036778"/>
            <a:ext cx="7168828" cy="1398824"/>
          </a:xfrm>
          <a:prstGeom prst="straightConnector1">
            <a:avLst/>
          </a:prstGeom>
          <a:ln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686800" y="5318779"/>
            <a:ext cx="0" cy="314445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39632"/>
              </p:ext>
            </p:extLst>
          </p:nvPr>
        </p:nvGraphicFramePr>
        <p:xfrm>
          <a:off x="8203866" y="5633224"/>
          <a:ext cx="855017" cy="122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" name="Equation" r:id="rId36" imgW="634680" imgH="863280" progId="Equation.DSMT4">
                  <p:embed/>
                </p:oleObj>
              </mc:Choice>
              <mc:Fallback>
                <p:oleObj name="Equation" r:id="rId36" imgW="634680" imgH="8632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3866" y="5633224"/>
                        <a:ext cx="855017" cy="1228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1539570" y="5281962"/>
            <a:ext cx="0" cy="407403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approximate lengths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1343" y="1773715"/>
            <a:ext cx="652198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solidFill>
                  <a:srgbClr val="6600FF"/>
                </a:solidFill>
              </a:rPr>
              <a:t>1 inch = 2.54 cm</a:t>
            </a:r>
            <a:r>
              <a:rPr lang="en-GB" sz="2400" dirty="0" smtClean="0">
                <a:solidFill>
                  <a:srgbClr val="6600FF"/>
                </a:solidFill>
              </a:rPr>
              <a:t>, 1 foot = 30.48 cm, 1 m = 3.2808 </a:t>
            </a:r>
            <a:r>
              <a:rPr lang="en-GB" sz="2400" dirty="0" err="1" smtClean="0">
                <a:solidFill>
                  <a:srgbClr val="6600FF"/>
                </a:solidFill>
              </a:rPr>
              <a:t>ft</a:t>
            </a:r>
            <a:endParaRPr lang="en-GB" sz="2400" dirty="0" smtClean="0">
              <a:solidFill>
                <a:srgbClr val="6600FF"/>
              </a:solidFill>
            </a:endParaRPr>
          </a:p>
          <a:p>
            <a:endParaRPr lang="en-GB" sz="2400" dirty="0" smtClean="0">
              <a:solidFill>
                <a:srgbClr val="6600FF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6600FF"/>
                </a:solidFill>
              </a:rPr>
              <a:t>Height of a man  		6 feet = 1.8 m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6600FF"/>
                </a:solidFill>
              </a:rPr>
              <a:t>Length of a car   		12 feet = 3.6 m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6600FF"/>
                </a:solidFill>
              </a:rPr>
              <a:t>Height of a house </a:t>
            </a:r>
            <a:r>
              <a:rPr lang="en-GB" sz="2400" dirty="0" smtClean="0">
                <a:solidFill>
                  <a:srgbClr val="6600FF"/>
                </a:solidFill>
              </a:rPr>
              <a:t>		25 </a:t>
            </a:r>
            <a:r>
              <a:rPr lang="en-GB" sz="2400" dirty="0">
                <a:solidFill>
                  <a:srgbClr val="6600FF"/>
                </a:solidFill>
              </a:rPr>
              <a:t>feet = 7.5 </a:t>
            </a:r>
            <a:r>
              <a:rPr lang="en-GB" sz="2400" dirty="0" smtClean="0">
                <a:solidFill>
                  <a:srgbClr val="6600FF"/>
                </a:solidFill>
              </a:rPr>
              <a:t>m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6600FF"/>
                </a:solidFill>
              </a:rPr>
              <a:t>Length of a coach 		42 feet = 13 m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6600FF"/>
                </a:solidFill>
              </a:rPr>
              <a:t>Length of the swimming pool  	82 feet = 25 m</a:t>
            </a:r>
          </a:p>
          <a:p>
            <a:endParaRPr lang="en-GB" sz="2400" dirty="0" smtClean="0">
              <a:solidFill>
                <a:srgbClr val="6600FF"/>
              </a:solidFill>
            </a:endParaRPr>
          </a:p>
          <a:p>
            <a:r>
              <a:rPr lang="en-GB" sz="2400" b="1" u="sng" dirty="0" smtClean="0">
                <a:solidFill>
                  <a:srgbClr val="6600FF"/>
                </a:solidFill>
              </a:rPr>
              <a:t>5 miles = 8 km</a:t>
            </a:r>
          </a:p>
        </p:txBody>
      </p:sp>
    </p:spTree>
    <p:extLst>
      <p:ext uri="{BB962C8B-B14F-4D97-AF65-F5344CB8AC3E}">
        <p14:creationId xmlns:p14="http://schemas.microsoft.com/office/powerpoint/2010/main" val="23511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730673"/>
            <a:ext cx="14946939" cy="1509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7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6600FF"/>
                </a:solidFill>
              </a:rPr>
              <a:t>For huge distances, we can use </a:t>
            </a:r>
            <a:r>
              <a:rPr lang="en-GB" u="sng" dirty="0" smtClean="0">
                <a:solidFill>
                  <a:srgbClr val="6600FF"/>
                </a:solidFill>
              </a:rPr>
              <a:t>standard form</a:t>
            </a:r>
            <a:endParaRPr lang="en-GB" u="sng" dirty="0">
              <a:solidFill>
                <a:srgbClr val="66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62231" cy="3280272"/>
          </a:xfrm>
        </p:spPr>
        <p:txBody>
          <a:bodyPr/>
          <a:lstStyle/>
          <a:p>
            <a:r>
              <a:rPr lang="en-GB" dirty="0" smtClean="0"/>
              <a:t>1 light year = 6 million </a:t>
            </a:r>
            <a:r>
              <a:rPr lang="en-GB" dirty="0" err="1" smtClean="0"/>
              <a:t>million</a:t>
            </a:r>
            <a:r>
              <a:rPr lang="en-GB" dirty="0" smtClean="0"/>
              <a:t> miles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= 6×10</a:t>
            </a:r>
            <a:r>
              <a:rPr lang="en-GB" baseline="30000" dirty="0" smtClean="0"/>
              <a:t>12</a:t>
            </a:r>
            <a:r>
              <a:rPr lang="en-GB" dirty="0" smtClean="0"/>
              <a:t> miles = 9.4×10</a:t>
            </a:r>
            <a:r>
              <a:rPr lang="en-GB" baseline="30000" dirty="0" smtClean="0"/>
              <a:t>15</a:t>
            </a:r>
            <a:r>
              <a:rPr lang="en-GB" dirty="0" smtClean="0"/>
              <a:t> metres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Distance to nearest star (apart from Sun)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= 4.2 light years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= 4×10</a:t>
            </a:r>
            <a:r>
              <a:rPr lang="en-GB" baseline="30000" dirty="0" smtClean="0"/>
              <a:t>16</a:t>
            </a:r>
            <a:r>
              <a:rPr lang="en-GB" dirty="0" smtClean="0"/>
              <a:t> </a:t>
            </a:r>
            <a:r>
              <a:rPr lang="en-GB" dirty="0"/>
              <a:t>metres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21166" y="6081311"/>
            <a:ext cx="468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6600FF"/>
                </a:solidFill>
              </a:rPr>
              <a:t>You don’t need to remember this!!!</a:t>
            </a:r>
            <a:endParaRPr lang="en-GB" i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</p:spPr>
        <p:txBody>
          <a:bodyPr/>
          <a:lstStyle/>
          <a:p>
            <a:r>
              <a:rPr lang="en-GB" dirty="0" smtClean="0">
                <a:solidFill>
                  <a:srgbClr val="6600FF"/>
                </a:solidFill>
              </a:rPr>
              <a:t>Converting length units</a:t>
            </a:r>
            <a:endParaRPr lang="en-GB" dirty="0">
              <a:solidFill>
                <a:srgbClr val="66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813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GB" dirty="0" smtClean="0">
                <a:solidFill>
                  <a:srgbClr val="6600FF"/>
                </a:solidFill>
              </a:rPr>
              <a:t>We know 5 miles = 8 km, hence: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6600FF"/>
                </a:solidFill>
              </a:rPr>
              <a:t> </a:t>
            </a:r>
            <a:endParaRPr lang="en-GB" dirty="0" smtClean="0">
              <a:solidFill>
                <a:srgbClr val="6600FF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GB" dirty="0" smtClean="0">
                <a:solidFill>
                  <a:srgbClr val="6600FF"/>
                </a:solidFill>
              </a:rPr>
              <a:t>			“100 times as far”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6600FF"/>
                </a:solidFill>
              </a:rPr>
              <a:t> </a:t>
            </a:r>
            <a:endParaRPr lang="en-GB" dirty="0" smtClean="0">
              <a:solidFill>
                <a:srgbClr val="6600FF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GB" dirty="0">
                <a:solidFill>
                  <a:srgbClr val="6600FF"/>
                </a:solidFill>
              </a:rPr>
              <a:t>	</a:t>
            </a:r>
            <a:r>
              <a:rPr lang="en-GB" dirty="0" smtClean="0">
                <a:solidFill>
                  <a:srgbClr val="6600FF"/>
                </a:solidFill>
              </a:rPr>
              <a:t>		“Twice as far”</a:t>
            </a:r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261848"/>
              </p:ext>
            </p:extLst>
          </p:nvPr>
        </p:nvGraphicFramePr>
        <p:xfrm>
          <a:off x="1661144" y="2181080"/>
          <a:ext cx="6459952" cy="86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3" imgW="2933640" imgH="393480" progId="Equation.DSMT4">
                  <p:embed/>
                </p:oleObj>
              </mc:Choice>
              <mc:Fallback>
                <p:oleObj name="Equation" r:id="rId3" imgW="2933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1144" y="2181080"/>
                        <a:ext cx="6459952" cy="866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610085"/>
              </p:ext>
            </p:extLst>
          </p:nvPr>
        </p:nvGraphicFramePr>
        <p:xfrm>
          <a:off x="1701800" y="4032250"/>
          <a:ext cx="61245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5" imgW="2781000" imgH="393480" progId="Equation.DSMT4">
                  <p:embed/>
                </p:oleObj>
              </mc:Choice>
              <mc:Fallback>
                <p:oleObj name="Equation" r:id="rId5" imgW="27810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4032250"/>
                        <a:ext cx="61245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loud Callout 5"/>
          <p:cNvSpPr/>
          <p:nvPr/>
        </p:nvSpPr>
        <p:spPr>
          <a:xfrm>
            <a:off x="2660072" y="5367648"/>
            <a:ext cx="6026728" cy="1647660"/>
          </a:xfrm>
          <a:prstGeom prst="cloudCallout">
            <a:avLst>
              <a:gd name="adj1" fmla="val -3041"/>
              <a:gd name="adj2" fmla="val -91357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679954"/>
              </p:ext>
            </p:extLst>
          </p:nvPr>
        </p:nvGraphicFramePr>
        <p:xfrm>
          <a:off x="3497263" y="5746750"/>
          <a:ext cx="46148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7" imgW="2247840" imgH="393480" progId="Equation.DSMT4">
                  <p:embed/>
                </p:oleObj>
              </mc:Choice>
              <mc:Fallback>
                <p:oleObj name="Equation" r:id="rId7" imgW="22478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5746750"/>
                        <a:ext cx="4614862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592726" y="5686776"/>
            <a:ext cx="1073888" cy="958573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810965" y="5002246"/>
            <a:ext cx="22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6600FF"/>
                </a:solidFill>
              </a:rPr>
              <a:t>t</a:t>
            </a:r>
            <a:r>
              <a:rPr lang="en-GB" dirty="0" smtClean="0">
                <a:solidFill>
                  <a:srgbClr val="6600FF"/>
                </a:solidFill>
              </a:rPr>
              <a:t>he “</a:t>
            </a:r>
            <a:r>
              <a:rPr lang="en-GB" i="1" dirty="0" smtClean="0">
                <a:solidFill>
                  <a:srgbClr val="6600FF"/>
                </a:solidFill>
              </a:rPr>
              <a:t>unit multiplier</a:t>
            </a:r>
            <a:r>
              <a:rPr lang="en-GB" dirty="0" smtClean="0">
                <a:solidFill>
                  <a:srgbClr val="6600FF"/>
                </a:solidFill>
              </a:rPr>
              <a:t>”</a:t>
            </a:r>
            <a:endParaRPr lang="en-GB" dirty="0">
              <a:solidFill>
                <a:srgbClr val="66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666615" y="5284381"/>
            <a:ext cx="1159760" cy="4023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018567" y="5996763"/>
            <a:ext cx="361507" cy="350874"/>
          </a:xfrm>
          <a:prstGeom prst="line">
            <a:avLst/>
          </a:prstGeom>
          <a:ln>
            <a:solidFill>
              <a:srgbClr val="E572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76506" y="6251945"/>
            <a:ext cx="361507" cy="350874"/>
          </a:xfrm>
          <a:prstGeom prst="line">
            <a:avLst/>
          </a:prstGeom>
          <a:ln>
            <a:solidFill>
              <a:srgbClr val="E572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84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Equation</vt:lpstr>
      <vt:lpstr>“Different units for different purposes”  (1) Length</vt:lpstr>
      <vt:lpstr>How long is a Scottish midge?</vt:lpstr>
      <vt:lpstr>Units of length</vt:lpstr>
      <vt:lpstr>Some approximate lengths</vt:lpstr>
      <vt:lpstr>PowerPoint Presentation</vt:lpstr>
      <vt:lpstr>For huge distances, we can use standard form</vt:lpstr>
      <vt:lpstr>Converting length units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units for different purposes</dc:title>
  <dc:creator>Roger Moss</dc:creator>
  <cp:lastModifiedBy>Roger Moss</cp:lastModifiedBy>
  <cp:revision>41</cp:revision>
  <dcterms:created xsi:type="dcterms:W3CDTF">2012-02-10T21:20:39Z</dcterms:created>
  <dcterms:modified xsi:type="dcterms:W3CDTF">2012-02-24T21:13:15Z</dcterms:modified>
</cp:coreProperties>
</file>