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6" r:id="rId7"/>
    <p:sldId id="258" r:id="rId8"/>
    <p:sldId id="267" r:id="rId9"/>
    <p:sldId id="257" r:id="rId10"/>
    <p:sldId id="264" r:id="rId11"/>
    <p:sldId id="263" r:id="rId12"/>
    <p:sldId id="270" r:id="rId13"/>
    <p:sldId id="265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81" autoAdjust="0"/>
  </p:normalViewPr>
  <p:slideViewPr>
    <p:cSldViewPr>
      <p:cViewPr>
        <p:scale>
          <a:sx n="80" d="100"/>
          <a:sy n="80" d="100"/>
        </p:scale>
        <p:origin x="-76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838200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What is area?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2895600"/>
            <a:ext cx="3505200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/>
              <a:t>Big areas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/>
              <a:t>Little areas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2556" y="1828800"/>
            <a:ext cx="502920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i="1" dirty="0" smtClean="0"/>
              <a:t>“Acres and football pitches”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6356" y="4724400"/>
            <a:ext cx="51816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Area of a rectangle =	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		Width × height 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77000" y="4724400"/>
            <a:ext cx="0" cy="1524000"/>
          </a:xfrm>
          <a:prstGeom prst="straightConnector1">
            <a:avLst/>
          </a:prstGeom>
          <a:ln w="50800"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66356" y="5867400"/>
            <a:ext cx="5181600" cy="0"/>
          </a:xfrm>
          <a:prstGeom prst="straightConnector1">
            <a:avLst/>
          </a:prstGeom>
          <a:ln w="50800"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5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2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Small areas (1) – to scale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643719" y="1203846"/>
            <a:ext cx="800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 square mile = 2,560,000 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20958" y="3997063"/>
            <a:ext cx="3124200" cy="233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1 square kilometre = 1,000,000 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=100 hectares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4038600" y="4724117"/>
            <a:ext cx="18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422443" y="4064474"/>
            <a:ext cx="2740358" cy="443837"/>
          </a:xfrm>
          <a:prstGeom prst="wedgeRoundRectCallout">
            <a:avLst>
              <a:gd name="adj1" fmla="val -57704"/>
              <a:gd name="adj2" fmla="val 1424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 hectare = 10,000 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781800" y="5638800"/>
            <a:ext cx="1902157" cy="443837"/>
          </a:xfrm>
          <a:prstGeom prst="wedgeRoundRectCallout">
            <a:avLst>
              <a:gd name="adj1" fmla="val -57704"/>
              <a:gd name="adj2" fmla="val 1424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 </a:t>
            </a:r>
            <a:r>
              <a:rPr lang="en-GB" dirty="0" smtClean="0">
                <a:solidFill>
                  <a:srgbClr val="FF0000"/>
                </a:solidFill>
              </a:rPr>
              <a:t>acre </a:t>
            </a:r>
            <a:r>
              <a:rPr lang="en-GB" dirty="0">
                <a:solidFill>
                  <a:srgbClr val="FF0000"/>
                </a:solidFill>
              </a:rPr>
              <a:t>= </a:t>
            </a:r>
            <a:r>
              <a:rPr lang="en-GB" dirty="0" smtClean="0">
                <a:solidFill>
                  <a:srgbClr val="FF0000"/>
                </a:solidFill>
              </a:rPr>
              <a:t>4047  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477000" y="6354027"/>
            <a:ext cx="144000" cy="19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562600" y="5517818"/>
            <a:ext cx="1584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964071" y="4809268"/>
            <a:ext cx="2680648" cy="443837"/>
          </a:xfrm>
          <a:prstGeom prst="wedgeRoundRectCallout">
            <a:avLst>
              <a:gd name="adj1" fmla="val -57704"/>
              <a:gd name="adj2" fmla="val 1424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 </a:t>
            </a:r>
            <a:r>
              <a:rPr lang="en-GB" dirty="0" smtClean="0">
                <a:solidFill>
                  <a:srgbClr val="FF0000"/>
                </a:solidFill>
              </a:rPr>
              <a:t>football pitch, 7140 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7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2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Small areas (2)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643718" y="1203846"/>
            <a:ext cx="8195481" cy="41301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 acre = 4047 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781801" y="5638800"/>
            <a:ext cx="838200" cy="443837"/>
          </a:xfrm>
          <a:prstGeom prst="wedgeRoundRectCallout">
            <a:avLst>
              <a:gd name="adj1" fmla="val -81789"/>
              <a:gd name="adj2" fmla="val 13442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 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400799" y="6400799"/>
            <a:ext cx="7200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7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6600FF"/>
                </a:solidFill>
              </a:rPr>
              <a:t>Solar panels, 40 m</a:t>
            </a:r>
            <a:r>
              <a:rPr lang="en-GB" sz="3600" baseline="30000" dirty="0" smtClean="0">
                <a:solidFill>
                  <a:srgbClr val="6600FF"/>
                </a:solidFill>
              </a:rPr>
              <a:t>2</a:t>
            </a:r>
            <a:r>
              <a:rPr lang="en-GB" sz="3600" dirty="0" smtClean="0">
                <a:solidFill>
                  <a:srgbClr val="6600FF"/>
                </a:solidFill>
              </a:rPr>
              <a:t>.</a:t>
            </a:r>
            <a:endParaRPr lang="en-GB" sz="3600" dirty="0">
              <a:solidFill>
                <a:srgbClr val="66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3549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2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Small areas (3)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609600" y="1203847"/>
            <a:ext cx="8382000" cy="207275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 square metre  (1 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086600" y="5029200"/>
            <a:ext cx="1828800" cy="748637"/>
          </a:xfrm>
          <a:prstGeom prst="wedgeRoundRectCallout">
            <a:avLst>
              <a:gd name="adj1" fmla="val -81789"/>
              <a:gd name="adj2" fmla="val 13442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 cm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(0.5 cm by 2 cm)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400798" y="6454798"/>
            <a:ext cx="457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455462"/>
              </p:ext>
            </p:extLst>
          </p:nvPr>
        </p:nvGraphicFramePr>
        <p:xfrm>
          <a:off x="3962400" y="3429000"/>
          <a:ext cx="404446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291960" imgH="164880" progId="Equation.DSMT4">
                  <p:embed/>
                </p:oleObj>
              </mc:Choice>
              <mc:Fallback>
                <p:oleObj name="Equation" r:id="rId3" imgW="2919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3429000"/>
                        <a:ext cx="404446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30011"/>
              </p:ext>
            </p:extLst>
          </p:nvPr>
        </p:nvGraphicFramePr>
        <p:xfrm>
          <a:off x="66469" y="1828800"/>
          <a:ext cx="5461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9" y="1828800"/>
                        <a:ext cx="5461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05200" y="4381500"/>
            <a:ext cx="914400" cy="1295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ular Callout 8"/>
          <p:cNvSpPr/>
          <p:nvPr/>
        </p:nvSpPr>
        <p:spPr>
          <a:xfrm>
            <a:off x="1752600" y="4007181"/>
            <a:ext cx="1295400" cy="748637"/>
          </a:xfrm>
          <a:prstGeom prst="wedgeRoundRectCallout">
            <a:avLst>
              <a:gd name="adj1" fmla="val 84388"/>
              <a:gd name="adj2" fmla="val 1216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A4 paper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624 cm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14235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private:tmp:Microsoft Word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74" y="1876285"/>
            <a:ext cx="4266883" cy="435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private:tmp:Microsoft Word-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75" y="762000"/>
            <a:ext cx="395636" cy="423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286316" y="152400"/>
            <a:ext cx="2133600" cy="690740"/>
          </a:xfrm>
          <a:prstGeom prst="wedgeRoundRectCallout">
            <a:avLst>
              <a:gd name="adj1" fmla="val -79600"/>
              <a:gd name="adj2" fmla="val 8468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Area 1 mm × 1 mm</a:t>
            </a:r>
          </a:p>
          <a:p>
            <a:pPr algn="ctr"/>
            <a:r>
              <a:rPr lang="en-GB" dirty="0" smtClean="0">
                <a:solidFill>
                  <a:srgbClr val="0000FF"/>
                </a:solidFill>
              </a:rPr>
              <a:t>= 1 mm</a:t>
            </a:r>
            <a:r>
              <a:rPr lang="en-GB" baseline="30000" dirty="0" smtClean="0">
                <a:solidFill>
                  <a:srgbClr val="0000FF"/>
                </a:solidFill>
              </a:rPr>
              <a:t>2</a:t>
            </a:r>
            <a:r>
              <a:rPr lang="en-GB" dirty="0" smtClean="0">
                <a:solidFill>
                  <a:srgbClr val="0000FF"/>
                </a:solidFill>
              </a:rPr>
              <a:t>  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17493" y="973772"/>
            <a:ext cx="0" cy="11598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257800" y="531409"/>
            <a:ext cx="2819400" cy="690740"/>
          </a:xfrm>
          <a:prstGeom prst="wedgeRoundRectCallout">
            <a:avLst>
              <a:gd name="adj1" fmla="val -72327"/>
              <a:gd name="adj2" fmla="val 15001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Total area 10 mm × 10 mm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</a:rPr>
              <a:t>= 100 mm</a:t>
            </a:r>
            <a:r>
              <a:rPr lang="en-GB" sz="2400" baseline="30000" dirty="0" smtClean="0">
                <a:solidFill>
                  <a:srgbClr val="0000FF"/>
                </a:solidFill>
              </a:rPr>
              <a:t>2</a:t>
            </a:r>
            <a:r>
              <a:rPr lang="en-GB" sz="2400" dirty="0" smtClean="0">
                <a:solidFill>
                  <a:srgbClr val="0000FF"/>
                </a:solidFill>
              </a:rPr>
              <a:t>  </a:t>
            </a:r>
            <a:endParaRPr lang="en-GB" sz="24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48400" y="1876285"/>
            <a:ext cx="0" cy="4356735"/>
          </a:xfrm>
          <a:prstGeom prst="straightConnector1">
            <a:avLst/>
          </a:prstGeom>
          <a:ln w="3810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19674" y="6629400"/>
            <a:ext cx="4266883" cy="0"/>
          </a:xfrm>
          <a:prstGeom prst="straightConnector1">
            <a:avLst/>
          </a:prstGeom>
          <a:ln w="3810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15000" y="1876285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38748" y="621915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6371550"/>
            <a:ext cx="0" cy="48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19200" y="6400800"/>
            <a:ext cx="0" cy="48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6421582" y="2667000"/>
            <a:ext cx="2493818" cy="690740"/>
          </a:xfrm>
          <a:prstGeom prst="wedgeRoundRectCallout">
            <a:avLst>
              <a:gd name="adj1" fmla="val -86786"/>
              <a:gd name="adj2" fmla="val -815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Total area 1 </a:t>
            </a:r>
            <a:r>
              <a:rPr lang="en-GB" dirty="0">
                <a:solidFill>
                  <a:srgbClr val="0000FF"/>
                </a:solidFill>
              </a:rPr>
              <a:t>c</a:t>
            </a:r>
            <a:r>
              <a:rPr lang="en-GB" dirty="0" smtClean="0">
                <a:solidFill>
                  <a:srgbClr val="0000FF"/>
                </a:solidFill>
              </a:rPr>
              <a:t>m × 1 </a:t>
            </a:r>
            <a:r>
              <a:rPr lang="en-GB" dirty="0">
                <a:solidFill>
                  <a:srgbClr val="0000FF"/>
                </a:solidFill>
              </a:rPr>
              <a:t>c</a:t>
            </a:r>
            <a:r>
              <a:rPr lang="en-GB" dirty="0" smtClean="0">
                <a:solidFill>
                  <a:srgbClr val="0000FF"/>
                </a:solidFill>
              </a:rPr>
              <a:t>m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</a:rPr>
              <a:t>= 1 cm</a:t>
            </a:r>
            <a:r>
              <a:rPr lang="en-GB" sz="2400" baseline="30000" dirty="0" smtClean="0">
                <a:solidFill>
                  <a:srgbClr val="0000FF"/>
                </a:solidFill>
              </a:rPr>
              <a:t>2</a:t>
            </a:r>
            <a:r>
              <a:rPr lang="en-GB" sz="2400" dirty="0" smtClean="0">
                <a:solidFill>
                  <a:srgbClr val="0000FF"/>
                </a:solidFill>
              </a:rPr>
              <a:t>  </a:t>
            </a:r>
            <a:endParaRPr lang="en-GB" sz="2400" dirty="0">
              <a:solidFill>
                <a:srgbClr val="0000FF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785014"/>
              </p:ext>
            </p:extLst>
          </p:nvPr>
        </p:nvGraphicFramePr>
        <p:xfrm>
          <a:off x="6421582" y="3751251"/>
          <a:ext cx="985116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495000" imgH="406080" progId="Equation.DSMT4">
                  <p:embed/>
                </p:oleObj>
              </mc:Choice>
              <mc:Fallback>
                <p:oleObj name="Equation" r:id="rId5" imgW="495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1582" y="3751251"/>
                        <a:ext cx="985116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118966"/>
              </p:ext>
            </p:extLst>
          </p:nvPr>
        </p:nvGraphicFramePr>
        <p:xfrm>
          <a:off x="2530475" y="6323013"/>
          <a:ext cx="16478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7" imgW="914400" imgH="177480" progId="Equation.DSMT4">
                  <p:embed/>
                </p:oleObj>
              </mc:Choice>
              <mc:Fallback>
                <p:oleObj name="Equation" r:id="rId7" imgW="914400" imgH="177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6323013"/>
                        <a:ext cx="16478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24-Point Star 26"/>
          <p:cNvSpPr/>
          <p:nvPr/>
        </p:nvSpPr>
        <p:spPr>
          <a:xfrm>
            <a:off x="3353116" y="3819099"/>
            <a:ext cx="5447984" cy="2590800"/>
          </a:xfrm>
          <a:prstGeom prst="star24">
            <a:avLst>
              <a:gd name="adj" fmla="val 422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00FF"/>
                </a:solidFill>
              </a:rPr>
              <a:t>1 cm</a:t>
            </a:r>
            <a:r>
              <a:rPr lang="en-GB" sz="3200" baseline="30000" dirty="0" smtClean="0">
                <a:solidFill>
                  <a:srgbClr val="0000FF"/>
                </a:solidFill>
              </a:rPr>
              <a:t>2</a:t>
            </a:r>
            <a:r>
              <a:rPr lang="en-GB" sz="3200" dirty="0" smtClean="0">
                <a:solidFill>
                  <a:srgbClr val="0000FF"/>
                </a:solidFill>
              </a:rPr>
              <a:t> = 100 mm</a:t>
            </a:r>
            <a:r>
              <a:rPr lang="en-GB" sz="3200" baseline="30000" dirty="0" smtClean="0">
                <a:solidFill>
                  <a:srgbClr val="0000FF"/>
                </a:solidFill>
              </a:rPr>
              <a:t>2</a:t>
            </a:r>
            <a:r>
              <a:rPr lang="en-GB" sz="3200" dirty="0" smtClean="0">
                <a:solidFill>
                  <a:srgbClr val="0000FF"/>
                </a:solidFill>
              </a:rPr>
              <a:t> 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2667000" y="1170296"/>
            <a:ext cx="0" cy="5540992"/>
          </a:xfrm>
          <a:prstGeom prst="straightConnector1">
            <a:avLst/>
          </a:prstGeom>
          <a:ln w="3810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2431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243138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Macintosh HD:private:tmp:Square patterns.doc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5778500" cy="562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Macintosh HD:private:tmp:Microsoft Word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8005"/>
            <a:ext cx="1294926" cy="13221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48000" y="1143000"/>
            <a:ext cx="609600" cy="609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ular Callout 21"/>
          <p:cNvSpPr/>
          <p:nvPr/>
        </p:nvSpPr>
        <p:spPr>
          <a:xfrm>
            <a:off x="2374296" y="152400"/>
            <a:ext cx="2883503" cy="690740"/>
          </a:xfrm>
          <a:prstGeom prst="wedgeRoundRectCallout">
            <a:avLst>
              <a:gd name="adj1" fmla="val -96637"/>
              <a:gd name="adj2" fmla="val 6297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Total area 10 </a:t>
            </a:r>
            <a:r>
              <a:rPr lang="en-GB" dirty="0">
                <a:solidFill>
                  <a:srgbClr val="0000FF"/>
                </a:solidFill>
              </a:rPr>
              <a:t>c</a:t>
            </a:r>
            <a:r>
              <a:rPr lang="en-GB" dirty="0" smtClean="0">
                <a:solidFill>
                  <a:srgbClr val="0000FF"/>
                </a:solidFill>
              </a:rPr>
              <a:t>m × 10 </a:t>
            </a:r>
            <a:r>
              <a:rPr lang="en-GB" dirty="0">
                <a:solidFill>
                  <a:srgbClr val="0000FF"/>
                </a:solidFill>
              </a:rPr>
              <a:t>c</a:t>
            </a:r>
            <a:r>
              <a:rPr lang="en-GB" dirty="0" smtClean="0">
                <a:solidFill>
                  <a:srgbClr val="0000FF"/>
                </a:solidFill>
              </a:rPr>
              <a:t>m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</a:rPr>
              <a:t>= 100 cm</a:t>
            </a:r>
            <a:r>
              <a:rPr lang="en-GB" sz="2400" baseline="30000" dirty="0" smtClean="0">
                <a:solidFill>
                  <a:srgbClr val="0000FF"/>
                </a:solidFill>
              </a:rPr>
              <a:t>2</a:t>
            </a:r>
            <a:r>
              <a:rPr lang="en-GB" sz="2400" dirty="0" smtClean="0">
                <a:solidFill>
                  <a:srgbClr val="0000FF"/>
                </a:solidFill>
              </a:rPr>
              <a:t>  </a:t>
            </a:r>
            <a:endParaRPr lang="en-GB" sz="2400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58198"/>
              </p:ext>
            </p:extLst>
          </p:nvPr>
        </p:nvGraphicFramePr>
        <p:xfrm>
          <a:off x="803038" y="1668462"/>
          <a:ext cx="7556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5" imgW="419040" imgH="177480" progId="Equation.DSMT4">
                  <p:embed/>
                </p:oleObj>
              </mc:Choice>
              <mc:Fallback>
                <p:oleObj name="Equation" r:id="rId5" imgW="41904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038" y="1668462"/>
                        <a:ext cx="7556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14674"/>
              </p:ext>
            </p:extLst>
          </p:nvPr>
        </p:nvGraphicFramePr>
        <p:xfrm>
          <a:off x="1520838" y="3493168"/>
          <a:ext cx="1089025" cy="895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7" imgW="495000" imgH="406080" progId="Equation.DSMT4">
                  <p:embed/>
                </p:oleObj>
              </mc:Choice>
              <mc:Fallback>
                <p:oleObj name="Equation" r:id="rId7" imgW="49500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38" y="3493168"/>
                        <a:ext cx="1089025" cy="895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ular Callout 24"/>
          <p:cNvSpPr/>
          <p:nvPr/>
        </p:nvSpPr>
        <p:spPr>
          <a:xfrm>
            <a:off x="0" y="5181600"/>
            <a:ext cx="2857345" cy="1148688"/>
          </a:xfrm>
          <a:prstGeom prst="wedgeRoundRectCallout">
            <a:avLst>
              <a:gd name="adj1" fmla="val 129129"/>
              <a:gd name="adj2" fmla="val -17412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Total area 100 </a:t>
            </a:r>
            <a:r>
              <a:rPr lang="en-GB" dirty="0">
                <a:solidFill>
                  <a:srgbClr val="0000FF"/>
                </a:solidFill>
              </a:rPr>
              <a:t>c</a:t>
            </a:r>
            <a:r>
              <a:rPr lang="en-GB" dirty="0" smtClean="0">
                <a:solidFill>
                  <a:srgbClr val="0000FF"/>
                </a:solidFill>
              </a:rPr>
              <a:t>m × 100 </a:t>
            </a:r>
            <a:r>
              <a:rPr lang="en-GB" dirty="0">
                <a:solidFill>
                  <a:srgbClr val="0000FF"/>
                </a:solidFill>
              </a:rPr>
              <a:t>c</a:t>
            </a:r>
            <a:r>
              <a:rPr lang="en-GB" dirty="0" smtClean="0">
                <a:solidFill>
                  <a:srgbClr val="0000FF"/>
                </a:solidFill>
              </a:rPr>
              <a:t>m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</a:rPr>
              <a:t>= 10,000 cm</a:t>
            </a:r>
            <a:r>
              <a:rPr lang="en-GB" sz="2400" baseline="30000" dirty="0" smtClean="0">
                <a:solidFill>
                  <a:srgbClr val="0000FF"/>
                </a:solidFill>
              </a:rPr>
              <a:t>2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</a:rPr>
              <a:t>= 1 m</a:t>
            </a:r>
            <a:r>
              <a:rPr lang="en-GB" sz="2400" baseline="30000" dirty="0" smtClean="0">
                <a:solidFill>
                  <a:srgbClr val="0000FF"/>
                </a:solidFill>
              </a:rPr>
              <a:t>2</a:t>
            </a:r>
            <a:r>
              <a:rPr lang="en-GB" sz="2400" dirty="0" smtClean="0">
                <a:solidFill>
                  <a:srgbClr val="0000FF"/>
                </a:solidFill>
              </a:rPr>
              <a:t>  </a:t>
            </a:r>
            <a:endParaRPr lang="en-GB" sz="2400" dirty="0">
              <a:solidFill>
                <a:srgbClr val="0000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33600" y="1170296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97018" y="6711288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80863" y="1066800"/>
            <a:ext cx="2171937" cy="381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24-Point Star 34"/>
          <p:cNvSpPr/>
          <p:nvPr/>
        </p:nvSpPr>
        <p:spPr>
          <a:xfrm>
            <a:off x="3657600" y="4120488"/>
            <a:ext cx="5447984" cy="2590800"/>
          </a:xfrm>
          <a:prstGeom prst="star24">
            <a:avLst>
              <a:gd name="adj" fmla="val 422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00FF"/>
                </a:solidFill>
              </a:rPr>
              <a:t>1 m</a:t>
            </a:r>
            <a:r>
              <a:rPr lang="en-GB" sz="3200" baseline="30000" dirty="0" smtClean="0">
                <a:solidFill>
                  <a:srgbClr val="0000FF"/>
                </a:solidFill>
              </a:rPr>
              <a:t>2</a:t>
            </a:r>
            <a:r>
              <a:rPr lang="en-GB" sz="3200" dirty="0" smtClean="0">
                <a:solidFill>
                  <a:srgbClr val="0000FF"/>
                </a:solidFill>
              </a:rPr>
              <a:t> = 10000 </a:t>
            </a:r>
            <a:r>
              <a:rPr lang="en-GB" sz="3200" dirty="0">
                <a:solidFill>
                  <a:srgbClr val="0000FF"/>
                </a:solidFill>
              </a:rPr>
              <a:t>c</a:t>
            </a:r>
            <a:r>
              <a:rPr lang="en-GB" sz="3200" dirty="0" smtClean="0">
                <a:solidFill>
                  <a:srgbClr val="0000FF"/>
                </a:solidFill>
              </a:rPr>
              <a:t>m</a:t>
            </a:r>
            <a:r>
              <a:rPr lang="en-GB" sz="3200" baseline="30000" dirty="0" smtClean="0">
                <a:solidFill>
                  <a:srgbClr val="0000FF"/>
                </a:solidFill>
              </a:rPr>
              <a:t>2</a:t>
            </a:r>
            <a:r>
              <a:rPr lang="en-GB" sz="3200" dirty="0" smtClean="0">
                <a:solidFill>
                  <a:srgbClr val="0000FF"/>
                </a:solidFill>
              </a:rPr>
              <a:t> 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0"/>
            <a:ext cx="304800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Tiny black squares 1 cm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Bigger black squares 100 cm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6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Just to help you remember:</a:t>
            </a: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451391"/>
              </p:ext>
            </p:extLst>
          </p:nvPr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Length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Area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km -&gt; m,   × 1000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km</a:t>
                      </a:r>
                      <a:r>
                        <a:rPr lang="en-GB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 -&gt; m</a:t>
                      </a:r>
                      <a:r>
                        <a:rPr lang="en-GB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,   × 1,000,000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m -&gt; mm,   × 1000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GB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 -&gt; mm</a:t>
                      </a:r>
                      <a:r>
                        <a:rPr lang="en-GB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,   × 1,000,000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m -&gt; cm,   × 100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r>
                        <a:rPr lang="en-GB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 -&gt; cm</a:t>
                      </a:r>
                      <a:r>
                        <a:rPr lang="en-GB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,   × 10,000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cm -&gt; mm,   × 10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cm</a:t>
                      </a:r>
                      <a:r>
                        <a:rPr lang="en-GB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 -&gt; mm</a:t>
                      </a:r>
                      <a:r>
                        <a:rPr lang="en-GB" baseline="300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en-GB" dirty="0" smtClean="0">
                          <a:solidFill>
                            <a:srgbClr val="0000FF"/>
                          </a:solidFill>
                        </a:rPr>
                        <a:t>,   × 100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38100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(and divide to go the other way).</a:t>
            </a:r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533400" y="4381995"/>
            <a:ext cx="7924800" cy="2438400"/>
          </a:xfrm>
          <a:prstGeom prst="cloudCallout">
            <a:avLst>
              <a:gd name="adj1" fmla="val 22063"/>
              <a:gd name="adj2" fmla="val -8019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rgbClr val="0000FF"/>
                </a:solidFill>
              </a:rPr>
              <a:t>Really</a:t>
            </a:r>
            <a:r>
              <a:rPr lang="en-GB" dirty="0" smtClean="0">
                <a:solidFill>
                  <a:srgbClr val="0000FF"/>
                </a:solidFill>
              </a:rPr>
              <a:t> you are multiplying by a “unit multiplier” e.g. 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18919"/>
              </p:ext>
            </p:extLst>
          </p:nvPr>
        </p:nvGraphicFramePr>
        <p:xfrm>
          <a:off x="2590800" y="5791200"/>
          <a:ext cx="343592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2361960" imgH="419040" progId="Equation.DSMT4">
                  <p:embed/>
                </p:oleObj>
              </mc:Choice>
              <mc:Fallback>
                <p:oleObj name="Equation" r:id="rId3" imgW="2361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5791200"/>
                        <a:ext cx="343592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953000" y="5674425"/>
            <a:ext cx="304800" cy="190005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38600" y="5791199"/>
            <a:ext cx="914400" cy="68580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4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86" y="838200"/>
            <a:ext cx="60198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9618" y="5695244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6600FF"/>
                </a:solidFill>
              </a:rPr>
              <a:t>F</a:t>
            </a:r>
            <a:r>
              <a:rPr lang="en-GB" sz="2400" dirty="0" smtClean="0">
                <a:solidFill>
                  <a:srgbClr val="6600FF"/>
                </a:solidFill>
              </a:rPr>
              <a:t>ootball pitch, area 1.76 acres </a:t>
            </a:r>
          </a:p>
          <a:p>
            <a:r>
              <a:rPr lang="en-GB" sz="2400" dirty="0" smtClean="0">
                <a:solidFill>
                  <a:srgbClr val="6600FF"/>
                </a:solidFill>
              </a:rPr>
              <a:t>= 7140 square metres = 105 m by 68 m.  </a:t>
            </a:r>
            <a:endParaRPr lang="en-GB" sz="24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2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Big areas (to scale)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643719" y="1203846"/>
            <a:ext cx="8001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 dirty="0" smtClean="0"/>
              <a:t>1 square mile = 2,560,000 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/>
              <a:t>= 2.56 km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/>
              <a:t>= 640 acres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20958" y="3997063"/>
            <a:ext cx="3124200" cy="233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1 square kilometre (1 km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)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  = 1,000,000 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=100 hectares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4038600" y="4724117"/>
            <a:ext cx="1800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422443" y="4064474"/>
            <a:ext cx="2740358" cy="443837"/>
          </a:xfrm>
          <a:prstGeom prst="wedgeRoundRectCallout">
            <a:avLst>
              <a:gd name="adj1" fmla="val -57704"/>
              <a:gd name="adj2" fmla="val 1424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 hectare = 10,000 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781800" y="5638800"/>
            <a:ext cx="1902157" cy="443837"/>
          </a:xfrm>
          <a:prstGeom prst="wedgeRoundRectCallout">
            <a:avLst>
              <a:gd name="adj1" fmla="val -57704"/>
              <a:gd name="adj2" fmla="val 1424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 </a:t>
            </a:r>
            <a:r>
              <a:rPr lang="en-GB" dirty="0" smtClean="0">
                <a:solidFill>
                  <a:srgbClr val="FF0000"/>
                </a:solidFill>
              </a:rPr>
              <a:t>acre </a:t>
            </a:r>
            <a:r>
              <a:rPr lang="en-GB" dirty="0">
                <a:solidFill>
                  <a:srgbClr val="FF0000"/>
                </a:solidFill>
              </a:rPr>
              <a:t>= </a:t>
            </a:r>
            <a:r>
              <a:rPr lang="en-GB" dirty="0" smtClean="0">
                <a:solidFill>
                  <a:srgbClr val="FF0000"/>
                </a:solidFill>
              </a:rPr>
              <a:t>4047  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477000" y="6354027"/>
            <a:ext cx="144000" cy="19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562600" y="5517818"/>
            <a:ext cx="1584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964071" y="4809268"/>
            <a:ext cx="2680648" cy="443837"/>
          </a:xfrm>
          <a:prstGeom prst="wedgeRoundRectCallout">
            <a:avLst>
              <a:gd name="adj1" fmla="val -57704"/>
              <a:gd name="adj2" fmla="val 1424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 </a:t>
            </a:r>
            <a:r>
              <a:rPr lang="en-GB" dirty="0" smtClean="0">
                <a:solidFill>
                  <a:srgbClr val="FF0000"/>
                </a:solidFill>
              </a:rPr>
              <a:t>football pitch, 7140 m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2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791200"/>
            <a:ext cx="76962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6600FF"/>
                </a:solidFill>
              </a:rPr>
              <a:t>A vineyard, area 10 acres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6600FF"/>
                </a:solidFill>
              </a:rPr>
              <a:t>(40500 square metres, 0.0405 km</a:t>
            </a:r>
            <a:r>
              <a:rPr lang="en-GB" sz="2400" baseline="30000" dirty="0" smtClean="0">
                <a:solidFill>
                  <a:srgbClr val="6600FF"/>
                </a:solidFill>
              </a:rPr>
              <a:t>2</a:t>
            </a:r>
            <a:r>
              <a:rPr lang="en-GB" sz="2400" dirty="0" smtClean="0">
                <a:solidFill>
                  <a:srgbClr val="6600FF"/>
                </a:solidFill>
              </a:rPr>
              <a:t>).</a:t>
            </a:r>
            <a:endParaRPr lang="en-GB" sz="2400" dirty="0">
              <a:solidFill>
                <a:srgbClr val="66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077200" cy="538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“A farmhouse with 67 acres”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213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5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u="sng" dirty="0" smtClean="0">
                <a:solidFill>
                  <a:srgbClr val="0000FF"/>
                </a:solidFill>
              </a:rPr>
              <a:t>Units</a:t>
            </a:r>
            <a:endParaRPr lang="en-GB" sz="3600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We know: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	2 km = 2000 m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but…..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6600FF"/>
                </a:solidFill>
              </a:rPr>
              <a:t>W</a:t>
            </a:r>
            <a:r>
              <a:rPr lang="en-GB" b="1" dirty="0" smtClean="0">
                <a:solidFill>
                  <a:srgbClr val="6600FF"/>
                </a:solidFill>
              </a:rPr>
              <a:t>hat is 2 km</a:t>
            </a:r>
            <a:r>
              <a:rPr lang="en-GB" b="1" baseline="30000" dirty="0" smtClean="0">
                <a:solidFill>
                  <a:srgbClr val="6600FF"/>
                </a:solidFill>
              </a:rPr>
              <a:t>2</a:t>
            </a:r>
            <a:r>
              <a:rPr lang="en-GB" b="1" dirty="0" smtClean="0">
                <a:solidFill>
                  <a:srgbClr val="6600FF"/>
                </a:solidFill>
              </a:rPr>
              <a:t> </a:t>
            </a:r>
            <a:r>
              <a:rPr lang="en-GB" dirty="0" smtClean="0">
                <a:solidFill>
                  <a:srgbClr val="6600FF"/>
                </a:solidFill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6600FF"/>
                </a:solidFill>
              </a:rPr>
              <a:t>“The kilo is part of the units”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6600FF"/>
                </a:solidFill>
              </a:rPr>
              <a:t>1 square kilometre ( 1 km</a:t>
            </a:r>
            <a:r>
              <a:rPr lang="en-GB" baseline="30000" dirty="0" smtClean="0">
                <a:solidFill>
                  <a:srgbClr val="6600FF"/>
                </a:solidFill>
              </a:rPr>
              <a:t>2</a:t>
            </a:r>
            <a:r>
              <a:rPr lang="en-GB" dirty="0">
                <a:solidFill>
                  <a:srgbClr val="6600FF"/>
                </a:solidFill>
              </a:rPr>
              <a:t> </a:t>
            </a:r>
            <a:r>
              <a:rPr lang="en-GB" dirty="0" smtClean="0">
                <a:solidFill>
                  <a:srgbClr val="6600FF"/>
                </a:solidFill>
              </a:rPr>
              <a:t>) is </a:t>
            </a:r>
            <a:r>
              <a:rPr lang="en-GB" u="sng" dirty="0" smtClean="0">
                <a:solidFill>
                  <a:srgbClr val="6600FF"/>
                </a:solidFill>
              </a:rPr>
              <a:t>a unit of area</a:t>
            </a:r>
            <a:r>
              <a:rPr lang="en-GB" dirty="0" smtClean="0">
                <a:solidFill>
                  <a:srgbClr val="6600FF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6600FF"/>
                </a:solidFill>
              </a:rPr>
              <a:t>2 square kilometres is </a:t>
            </a:r>
            <a:r>
              <a:rPr lang="en-GB" u="sng" dirty="0" smtClean="0">
                <a:solidFill>
                  <a:srgbClr val="6600FF"/>
                </a:solidFill>
              </a:rPr>
              <a:t>twice that area</a:t>
            </a:r>
            <a:endParaRPr lang="en-GB" u="sng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0"/>
            <a:ext cx="6248400" cy="6096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Banbury covers an area of about 12 km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 descr="\\storage\home_drives$\Staff\rmoss\My Documents\Screenshots\000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346364"/>
            <a:ext cx="721759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6613" y="2974769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46796" y="2053442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91988" y="1133105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82588" y="1139042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62631" y="2053442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807213" y="2974769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27996" y="3427021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37396" y="3889169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861643" y="4346369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52243" y="2667000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295400" y="4803569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852243" y="1752600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853231" y="2510642"/>
            <a:ext cx="990600" cy="914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6263"/>
            <a:ext cx="36957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1430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Great Britain, </a:t>
            </a:r>
          </a:p>
          <a:p>
            <a:r>
              <a:rPr lang="en-GB" sz="2400" dirty="0" smtClean="0">
                <a:solidFill>
                  <a:srgbClr val="0000FF"/>
                </a:solidFill>
              </a:rPr>
              <a:t>area 244,000 km</a:t>
            </a:r>
            <a:r>
              <a:rPr lang="en-GB" sz="2400" baseline="30000" dirty="0" smtClean="0">
                <a:solidFill>
                  <a:srgbClr val="0000FF"/>
                </a:solidFill>
              </a:rPr>
              <a:t>2</a:t>
            </a:r>
            <a:r>
              <a:rPr lang="en-GB" sz="2400" dirty="0" smtClean="0">
                <a:solidFill>
                  <a:srgbClr val="0000FF"/>
                </a:solidFill>
              </a:rPr>
              <a:t>.</a:t>
            </a:r>
          </a:p>
          <a:p>
            <a:endParaRPr lang="en-GB" sz="2400" dirty="0">
              <a:solidFill>
                <a:srgbClr val="0000FF"/>
              </a:solidFill>
            </a:endParaRPr>
          </a:p>
          <a:p>
            <a:r>
              <a:rPr lang="en-GB" sz="2400" dirty="0" smtClean="0">
                <a:solidFill>
                  <a:srgbClr val="0000FF"/>
                </a:solidFill>
              </a:rPr>
              <a:t>Population density  255 people per square kilometre.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5014912" cy="460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</a:rPr>
              <a:t>Australia, area 7,600,000 square </a:t>
            </a:r>
            <a:r>
              <a:rPr lang="en-GB" sz="2000" dirty="0" err="1" smtClean="0">
                <a:solidFill>
                  <a:srgbClr val="0000FF"/>
                </a:solidFill>
              </a:rPr>
              <a:t>kilometers</a:t>
            </a:r>
            <a:r>
              <a:rPr lang="en-GB" sz="2000" dirty="0" smtClean="0">
                <a:solidFill>
                  <a:srgbClr val="0000FF"/>
                </a:solidFill>
              </a:rPr>
              <a:t> (km</a:t>
            </a:r>
            <a:r>
              <a:rPr lang="en-GB" sz="2000" baseline="30000" dirty="0" smtClean="0">
                <a:solidFill>
                  <a:srgbClr val="0000FF"/>
                </a:solidFill>
              </a:rPr>
              <a:t>2</a:t>
            </a:r>
            <a:r>
              <a:rPr lang="en-GB" sz="2000" dirty="0" smtClean="0">
                <a:solidFill>
                  <a:srgbClr val="0000FF"/>
                </a:solidFill>
              </a:rPr>
              <a:t> ).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Population density 3 people per square kilometre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4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382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MathType 6.0 Equation</vt:lpstr>
      <vt:lpstr>What is area?</vt:lpstr>
      <vt:lpstr>PowerPoint Presentation</vt:lpstr>
      <vt:lpstr>Big areas (to scale)</vt:lpstr>
      <vt:lpstr>PowerPoint Presentation</vt:lpstr>
      <vt:lpstr>“A farmhouse with 67 acres”</vt:lpstr>
      <vt:lpstr>Units</vt:lpstr>
      <vt:lpstr>PowerPoint Presentation</vt:lpstr>
      <vt:lpstr>PowerPoint Presentation</vt:lpstr>
      <vt:lpstr>PowerPoint Presentation</vt:lpstr>
      <vt:lpstr>Small areas (1) – to scale</vt:lpstr>
      <vt:lpstr>Small areas (2)</vt:lpstr>
      <vt:lpstr>Solar panels, 40 m2.</vt:lpstr>
      <vt:lpstr>Small areas (3)</vt:lpstr>
      <vt:lpstr>PowerPoint Presentation</vt:lpstr>
      <vt:lpstr>PowerPoint Presentation</vt:lpstr>
      <vt:lpstr>Just to help you remember: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area and volume?</dc:title>
  <dc:creator>Roger Moss</dc:creator>
  <cp:lastModifiedBy>Roger Moss</cp:lastModifiedBy>
  <cp:revision>29</cp:revision>
  <dcterms:created xsi:type="dcterms:W3CDTF">2006-08-16T00:00:00Z</dcterms:created>
  <dcterms:modified xsi:type="dcterms:W3CDTF">2012-02-13T08:49:42Z</dcterms:modified>
</cp:coreProperties>
</file>